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25_0.xml" ContentType="application/vnd.ms-powerpoint.comments+xml"/>
  <Override PartName="/ppt/comments/modernComment_103_0.xml" ContentType="application/vnd.ms-powerpoint.comments+xml"/>
  <Override PartName="/ppt/comments/modernComment_105_0.xml" ContentType="application/vnd.ms-powerpoint.comments+xml"/>
  <Override PartName="/ppt/comments/modernComment_121_0.xml" ContentType="application/vnd.ms-powerpoint.comments+xml"/>
  <Override PartName="/ppt/comments/modernComment_117_0.xml" ContentType="application/vnd.ms-powerpoint.comments+xml"/>
  <Override PartName="/ppt/comments/modernComment_11D_0.xml" ContentType="application/vnd.ms-powerpoint.comments+xml"/>
  <Override PartName="/ppt/comments/modernComment_124_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3" r:id="rId3"/>
    <p:sldId id="259" r:id="rId4"/>
    <p:sldId id="262" r:id="rId5"/>
    <p:sldId id="296" r:id="rId6"/>
    <p:sldId id="297" r:id="rId7"/>
    <p:sldId id="295" r:id="rId8"/>
    <p:sldId id="261" r:id="rId9"/>
    <p:sldId id="289" r:id="rId10"/>
    <p:sldId id="290" r:id="rId11"/>
    <p:sldId id="263" r:id="rId12"/>
    <p:sldId id="279" r:id="rId13"/>
    <p:sldId id="275" r:id="rId14"/>
    <p:sldId id="285" r:id="rId15"/>
    <p:sldId id="292" r:id="rId16"/>
    <p:sldId id="286" r:id="rId17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AAC029-E98E-5415-E45D-F2E5A8C2A80E}" name="St. James, Timothy P" initials="TS" userId="S::01357635@acc.commnet.edu::185c7db4-794c-4120-96ab-23345f037a93" providerId="AD"/>
  <p188:author id="{BD92C8E7-2154-C577-2996-2627A8EC090A}" name="Bryden, Dawn" initials="DB" userId="S::01970150@acc.commnet.edu::b071034b-6148-4097-9d29-4f870fc2cf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7CC70-06D7-48F9-9028-0FDF8B8F12BF}" v="47" dt="2024-04-08T21:54:04.188"/>
    <p1510:client id="{E95B6FDA-059E-4418-970F-A4A388A7696A}" v="14" dt="2024-04-09T19:32:58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4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9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D11D6C5-638A-42E8-9666-2AADC57E65F0}" authorId="{6CAAC029-E98E-5415-E45D-F2E5A8C2A80E}" created="2024-04-08T21:23:55.377">
    <pc:sldMkLst xmlns:pc="http://schemas.microsoft.com/office/powerpoint/2013/main/command">
      <pc:docMk/>
      <pc:sldMk cId="0" sldId="259"/>
    </pc:sldMkLst>
    <p188:txBody>
      <a:bodyPr/>
      <a:lstStyle/>
      <a:p>
        <a:r>
          <a:rPr lang="en-US"/>
          <a:t>Reference that CARE is not an acronym but better describes the work of the team.</a:t>
        </a:r>
      </a:p>
    </p188:txBody>
  </p188:cm>
</p188:cmLst>
</file>

<file path=ppt/comments/modernComment_105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2E99999-63AC-478A-93E7-55A9753375A3}" authorId="{6CAAC029-E98E-5415-E45D-F2E5A8C2A80E}" created="2024-04-08T21:25:32.279">
    <pc:sldMkLst xmlns:pc="http://schemas.microsoft.com/office/powerpoint/2013/main/command">
      <pc:docMk/>
      <pc:sldMk cId="0" sldId="261"/>
    </pc:sldMkLst>
    <p188:txBody>
      <a:bodyPr/>
      <a:lstStyle/>
      <a:p>
        <a:r>
          <a:rPr lang="en-US"/>
          <a:t>Mention that the D-Scale is typically referred to as the harm to self scale. </a:t>
        </a:r>
      </a:p>
    </p188:txBody>
  </p188:cm>
</p188:cmLst>
</file>

<file path=ppt/comments/modernComment_117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53FDF0A-07DD-4266-8DC4-50877C37B3CA}" authorId="{6CAAC029-E98E-5415-E45D-F2E5A8C2A80E}" created="2024-04-08T21:26:38.381">
    <pc:sldMkLst xmlns:pc="http://schemas.microsoft.com/office/powerpoint/2013/main/command">
      <pc:docMk/>
      <pc:sldMk cId="0" sldId="279"/>
    </pc:sldMkLst>
    <p188:replyLst>
      <p188:reply id="{D81A076C-6278-46E6-91A3-EC9B223CD608}" authorId="{BD92C8E7-2154-C577-2996-2627A8EC090A}" created="2024-04-09T16:10:32.555">
        <p188:txBody>
          <a:bodyPr/>
          <a:lstStyle/>
          <a:p>
            <a:r>
              <a:rPr lang="en-US"/>
              <a:t>Statewide </a:t>
            </a:r>
          </a:p>
        </p188:txBody>
      </p188:reply>
    </p188:replyLst>
    <p188:txBody>
      <a:bodyPr/>
      <a:lstStyle/>
      <a:p>
        <a:r>
          <a:rPr lang="en-US"/>
          <a:t>Systemwide or Asnuntuck?</a:t>
        </a:r>
      </a:p>
    </p188:txBody>
  </p188:cm>
</p188:cmLst>
</file>

<file path=ppt/comments/modernComment_11D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5F3539-1A5D-442B-9D12-20C599214B1E}" authorId="{6CAAC029-E98E-5415-E45D-F2E5A8C2A80E}" created="2024-04-08T21:27:19.903">
    <pc:sldMkLst xmlns:pc="http://schemas.microsoft.com/office/powerpoint/2013/main/command">
      <pc:docMk/>
      <pc:sldMk cId="0" sldId="285"/>
    </pc:sldMkLst>
    <p188:txBody>
      <a:bodyPr/>
      <a:lstStyle/>
      <a:p>
        <a:r>
          <a:rPr lang="en-US"/>
          <a:t>Should we comment on the numbers for the spring semester?</a:t>
        </a:r>
      </a:p>
    </p188:txBody>
  </p188:cm>
  <p188:cm id="{98C1D6BF-8400-451A-A3B3-2156B499D072}" authorId="{6CAAC029-E98E-5415-E45D-F2E5A8C2A80E}" created="2024-04-08T21:28:05.050">
    <pc:sldMkLst xmlns:pc="http://schemas.microsoft.com/office/powerpoint/2013/main/command">
      <pc:docMk/>
      <pc:sldMk cId="0" sldId="285"/>
    </pc:sldMkLst>
    <p188:txBody>
      <a:bodyPr/>
      <a:lstStyle/>
      <a:p>
        <a:r>
          <a:rPr lang="en-US"/>
          <a:t>Acknowledge why the numbers don't add up to 25. What were the others? Recategorized as incident reports?</a:t>
        </a:r>
      </a:p>
    </p188:txBody>
  </p188:cm>
</p188:cmLst>
</file>

<file path=ppt/comments/modernComment_12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B7C04A1-176A-42E0-9020-EA5D6A079DBB}" authorId="{6CAAC029-E98E-5415-E45D-F2E5A8C2A80E}" created="2024-04-08T21:25:58.076">
    <pc:sldMkLst xmlns:pc="http://schemas.microsoft.com/office/powerpoint/2013/main/command">
      <pc:docMk/>
      <pc:sldMk cId="0" sldId="289"/>
    </pc:sldMkLst>
    <p188:txBody>
      <a:bodyPr/>
      <a:lstStyle/>
      <a:p>
        <a:r>
          <a:rPr lang="en-US"/>
          <a:t>Mention that the E-Scale is typically referred to as the hostility &amp; violence to others scale.</a:t>
        </a:r>
      </a:p>
    </p188:txBody>
  </p188:cm>
</p188:cmLst>
</file>

<file path=ppt/comments/modernComment_12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0EB2D58-01B5-4807-821D-E78B85255A23}" authorId="{6CAAC029-E98E-5415-E45D-F2E5A8C2A80E}" created="2024-04-08T21:29:46.72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92"/>
      <ac:spMk id="33" creationId="{39221624-341E-7074-2CCA-2F405C03F02C}"/>
    </ac:deMkLst>
    <p188:txBody>
      <a:bodyPr/>
      <a:lstStyle/>
      <a:p>
        <a:r>
          <a:rPr lang="en-US"/>
          <a:t>Changed "Do not" to "Avoid using" and underlined first letters.</a:t>
        </a:r>
      </a:p>
    </p188:txBody>
  </p188:cm>
</p188:cmLst>
</file>

<file path=ppt/comments/modernComment_125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195C596-96E4-42D2-AD96-FA5B0F5D7568}" authorId="{6CAAC029-E98E-5415-E45D-F2E5A8C2A80E}" created="2024-04-08T21:20:43.696">
    <pc:sldMkLst xmlns:pc="http://schemas.microsoft.com/office/powerpoint/2013/main/command">
      <pc:docMk/>
      <pc:sldMk cId="0" sldId="293"/>
    </pc:sldMkLst>
    <p188:txBody>
      <a:bodyPr/>
      <a:lstStyle/>
      <a:p>
        <a:r>
          <a:rPr lang="en-US"/>
          <a:t>Added Dawns name and alphabetized by last name.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CC6A7D-5766-3729-CBB3-675A3D5997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E281F-880B-80C7-88CA-BD993EFDF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522B78-5C07-4C61-B757-979EE541C111}" type="datetimeFigureOut">
              <a:rPr lang="id-ID"/>
              <a:pPr>
                <a:defRPr/>
              </a:pPr>
              <a:t>11/04/2024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9E3B3-A2D1-767D-7A60-5B217CA0E1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34987-A637-240B-AA3E-E778895BF7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049A91-9E32-4C37-A7A4-3919BE9C14A0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35AE1B-FB64-1B9B-16B5-2C67165D4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7060308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E0BA1-9BE8-B6D2-F63C-4F0608C3FAC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706030804020204" pitchFamily="34" charset="0"/>
              </a:defRPr>
            </a:lvl1pPr>
          </a:lstStyle>
          <a:p>
            <a:pPr>
              <a:defRPr/>
            </a:pPr>
            <a:fld id="{C25AD4AC-C46A-4C23-8CBF-2932E9902D37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7759450-74EF-D6D1-AE56-A1F17D9B75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BABB462-B16D-94F7-F668-AA721F677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9C85-C858-D315-B3B7-3534EDD014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7060308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3EEF1-CE16-2D52-198B-78444B7D1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706030804020204" pitchFamily="34" charset="0"/>
              </a:defRPr>
            </a:lvl1pPr>
          </a:lstStyle>
          <a:p>
            <a:pPr>
              <a:defRPr/>
            </a:pPr>
            <a:fld id="{ED8B06A7-A998-4B92-8AD1-279D8AA3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9C718-C3F3-D217-BB83-5F2B2ECC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3622B-CE4E-4975-88A9-38B820DCB235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0A1E1-A39D-FE10-1AC4-C46B81059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0708F-5152-8500-B302-058D145C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2E9CE-DCA4-458F-825C-AB33D3FC27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44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8B60D-F800-3C35-F9D0-81CBADE4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FD58-5310-48A7-9047-109A31C9FDC8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D47DE-9001-6E5B-FC3F-D119233E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C8F25-E169-737F-FDEE-2E66FA98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08739-6D64-4662-8036-4BE96D572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51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52BA0-BF95-369F-8D6C-A576FB2F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13D6-DA10-4C1E-A14E-CE54C93B5BE8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56EC9-A48D-491B-EE7F-762404BF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339A3-1A44-ED6B-9987-C0AF395B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EBEF-7520-4A9A-87A9-90CFBAF854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201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5143500"/>
          </a:xfrm>
          <a:custGeom>
            <a:avLst/>
            <a:gdLst>
              <a:gd name="connsiteX0" fmla="*/ 0 w 2826328"/>
              <a:gd name="connsiteY0" fmla="*/ 0 h 1602125"/>
              <a:gd name="connsiteX1" fmla="*/ 2826328 w 2826328"/>
              <a:gd name="connsiteY1" fmla="*/ 0 h 1602125"/>
              <a:gd name="connsiteX2" fmla="*/ 2826328 w 2826328"/>
              <a:gd name="connsiteY2" fmla="*/ 1602125 h 1602125"/>
              <a:gd name="connsiteX3" fmla="*/ 0 w 2826328"/>
              <a:gd name="connsiteY3" fmla="*/ 1602125 h 160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328" h="1602125">
                <a:moveTo>
                  <a:pt x="0" y="0"/>
                </a:moveTo>
                <a:lnTo>
                  <a:pt x="2826328" y="0"/>
                </a:lnTo>
                <a:lnTo>
                  <a:pt x="2826328" y="1602125"/>
                </a:lnTo>
                <a:lnTo>
                  <a:pt x="0" y="16021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1973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782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00C62D-D7F8-99F9-A83F-FEBBD2585F04}"/>
              </a:ext>
            </a:extLst>
          </p:cNvPr>
          <p:cNvSpPr/>
          <p:nvPr userDrawn="1"/>
        </p:nvSpPr>
        <p:spPr>
          <a:xfrm>
            <a:off x="0" y="2255838"/>
            <a:ext cx="9144000" cy="242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5D7176F-8891-6ACE-7C70-E1DBCA45D7AE}"/>
              </a:ext>
            </a:extLst>
          </p:cNvPr>
          <p:cNvSpPr/>
          <p:nvPr userDrawn="1"/>
        </p:nvSpPr>
        <p:spPr>
          <a:xfrm>
            <a:off x="1058863" y="850900"/>
            <a:ext cx="2798762" cy="28003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132679" y="925743"/>
            <a:ext cx="2651078" cy="2651078"/>
          </a:xfrm>
          <a:custGeom>
            <a:avLst/>
            <a:gdLst>
              <a:gd name="connsiteX0" fmla="*/ 1624084 w 3248168"/>
              <a:gd name="connsiteY0" fmla="*/ 0 h 3248168"/>
              <a:gd name="connsiteX1" fmla="*/ 3248168 w 3248168"/>
              <a:gd name="connsiteY1" fmla="*/ 1624084 h 3248168"/>
              <a:gd name="connsiteX2" fmla="*/ 1624084 w 3248168"/>
              <a:gd name="connsiteY2" fmla="*/ 3248168 h 3248168"/>
              <a:gd name="connsiteX3" fmla="*/ 0 w 3248168"/>
              <a:gd name="connsiteY3" fmla="*/ 1624084 h 3248168"/>
              <a:gd name="connsiteX4" fmla="*/ 1624084 w 3248168"/>
              <a:gd name="connsiteY4" fmla="*/ 0 h 324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168" h="3248168">
                <a:moveTo>
                  <a:pt x="1624084" y="0"/>
                </a:moveTo>
                <a:cubicBezTo>
                  <a:pt x="2521041" y="0"/>
                  <a:pt x="3248168" y="727127"/>
                  <a:pt x="3248168" y="1624084"/>
                </a:cubicBezTo>
                <a:cubicBezTo>
                  <a:pt x="3248168" y="2521041"/>
                  <a:pt x="2521041" y="3248168"/>
                  <a:pt x="1624084" y="3248168"/>
                </a:cubicBezTo>
                <a:cubicBezTo>
                  <a:pt x="727127" y="3248168"/>
                  <a:pt x="0" y="2521041"/>
                  <a:pt x="0" y="1624084"/>
                </a:cubicBezTo>
                <a:cubicBezTo>
                  <a:pt x="0" y="727127"/>
                  <a:pt x="727127" y="0"/>
                  <a:pt x="16240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431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C179DB-3CC7-A9E6-37D9-437DE52D27A4}"/>
              </a:ext>
            </a:extLst>
          </p:cNvPr>
          <p:cNvSpPr/>
          <p:nvPr userDrawn="1"/>
        </p:nvSpPr>
        <p:spPr>
          <a:xfrm>
            <a:off x="5634038" y="0"/>
            <a:ext cx="2900362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025788" y="468352"/>
            <a:ext cx="2359107" cy="4215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10172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D4E224CF-6146-85BF-0E41-2E7209CDCF61}"/>
              </a:ext>
            </a:extLst>
          </p:cNvPr>
          <p:cNvSpPr/>
          <p:nvPr userDrawn="1"/>
        </p:nvSpPr>
        <p:spPr>
          <a:xfrm rot="16200000">
            <a:off x="-1041400" y="1041400"/>
            <a:ext cx="5143500" cy="30607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062"/>
              <a:gd name="connsiteX1" fmla="*/ 21600 w 21600"/>
              <a:gd name="connsiteY1" fmla="*/ 0 h 21062"/>
              <a:gd name="connsiteX2" fmla="*/ 21600 w 21600"/>
              <a:gd name="connsiteY2" fmla="*/ 17322 h 21062"/>
              <a:gd name="connsiteX3" fmla="*/ 0 w 21600"/>
              <a:gd name="connsiteY3" fmla="*/ 20172 h 21062"/>
              <a:gd name="connsiteX4" fmla="*/ 0 w 21600"/>
              <a:gd name="connsiteY4" fmla="*/ 0 h 21062"/>
              <a:gd name="connsiteX0" fmla="*/ 0 w 21600"/>
              <a:gd name="connsiteY0" fmla="*/ 0 h 22510"/>
              <a:gd name="connsiteX1" fmla="*/ 21600 w 21600"/>
              <a:gd name="connsiteY1" fmla="*/ 0 h 22510"/>
              <a:gd name="connsiteX2" fmla="*/ 21600 w 21600"/>
              <a:gd name="connsiteY2" fmla="*/ 17322 h 22510"/>
              <a:gd name="connsiteX3" fmla="*/ 0 w 21600"/>
              <a:gd name="connsiteY3" fmla="*/ 20172 h 22510"/>
              <a:gd name="connsiteX4" fmla="*/ 0 w 21600"/>
              <a:gd name="connsiteY4" fmla="*/ 0 h 2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51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757" y="14432"/>
                  <a:pt x="10972" y="27687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530265" y="2681785"/>
            <a:ext cx="1937527" cy="1755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b">
            <a:normAutofit/>
          </a:bodyPr>
          <a:lstStyle>
            <a:lvl1pPr algn="ctr">
              <a:defRPr sz="1200"/>
            </a:lvl1pPr>
          </a:lstStyle>
          <a:p>
            <a:pPr lvl="0"/>
            <a:endParaRPr lang="id-ID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530264" y="769392"/>
            <a:ext cx="1937527" cy="1755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b">
            <a:normAutofit/>
          </a:bodyPr>
          <a:lstStyle>
            <a:lvl1pPr algn="ctr">
              <a:defRPr sz="1200"/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74302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83974" y="683241"/>
            <a:ext cx="3151298" cy="37770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85363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406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138530" y="0"/>
            <a:ext cx="294074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45181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10EFE-04C9-83B4-9272-F16C7A374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B04C-73F9-4AB7-BB33-51F066DC8712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B4A8-A152-F2B5-4A6A-85ADDB422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4111-8C91-ACBB-F668-EDE9E6F9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71BB8-F127-45FD-88E8-298B6D9FC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778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084093" y="931460"/>
            <a:ext cx="2110595" cy="1637731"/>
          </a:xfrm>
          <a:custGeom>
            <a:avLst/>
            <a:gdLst>
              <a:gd name="connsiteX0" fmla="*/ 0 w 2826328"/>
              <a:gd name="connsiteY0" fmla="*/ 0 h 1602125"/>
              <a:gd name="connsiteX1" fmla="*/ 2826328 w 2826328"/>
              <a:gd name="connsiteY1" fmla="*/ 0 h 1602125"/>
              <a:gd name="connsiteX2" fmla="*/ 2826328 w 2826328"/>
              <a:gd name="connsiteY2" fmla="*/ 1602125 h 1602125"/>
              <a:gd name="connsiteX3" fmla="*/ 0 w 2826328"/>
              <a:gd name="connsiteY3" fmla="*/ 1602125 h 160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328" h="1602125">
                <a:moveTo>
                  <a:pt x="0" y="0"/>
                </a:moveTo>
                <a:lnTo>
                  <a:pt x="2826328" y="0"/>
                </a:lnTo>
                <a:lnTo>
                  <a:pt x="2826328" y="1602125"/>
                </a:lnTo>
                <a:lnTo>
                  <a:pt x="0" y="16021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194687" y="2569191"/>
            <a:ext cx="2110595" cy="1637731"/>
          </a:xfrm>
          <a:custGeom>
            <a:avLst/>
            <a:gdLst>
              <a:gd name="connsiteX0" fmla="*/ 0 w 2826328"/>
              <a:gd name="connsiteY0" fmla="*/ 0 h 1602125"/>
              <a:gd name="connsiteX1" fmla="*/ 2826328 w 2826328"/>
              <a:gd name="connsiteY1" fmla="*/ 0 h 1602125"/>
              <a:gd name="connsiteX2" fmla="*/ 2826328 w 2826328"/>
              <a:gd name="connsiteY2" fmla="*/ 1602125 h 1602125"/>
              <a:gd name="connsiteX3" fmla="*/ 0 w 2826328"/>
              <a:gd name="connsiteY3" fmla="*/ 1602125 h 160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328" h="1602125">
                <a:moveTo>
                  <a:pt x="0" y="0"/>
                </a:moveTo>
                <a:lnTo>
                  <a:pt x="2826328" y="0"/>
                </a:lnTo>
                <a:lnTo>
                  <a:pt x="2826328" y="1602125"/>
                </a:lnTo>
                <a:lnTo>
                  <a:pt x="0" y="16021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713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C79F9-65D0-6014-59F1-F955DB45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9D9F-E8B6-4915-B9AC-6B2C0D0AC431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D6679-B23C-5815-C96A-50A38D85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3B834-0C9D-DB2F-768D-4B98FAA5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4056-A0E4-42A0-B353-6A44E9BC6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3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1229FD-8E21-F4E3-45A6-5F501ED8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6ADE-84A0-40F0-88F9-43FBF432EF2D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DDB2A9-9EE0-06CD-FDDA-050E6E11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6871F6-9A1F-5CB4-5757-E7C48F6F0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B7CA-08CC-47A3-B0D7-853700232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25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811EBC-450E-7D56-2ABD-76B3F1AB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60C7E-0AB5-462E-8009-FE8C2A2F1585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83F646-FCF5-A4CE-7C00-C71B52DA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1CE573-9619-7369-DB5A-E8014D75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3B0C-3215-4316-9961-CA60006CD5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0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F9DA43-7E02-87A6-7F5C-CEE11045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0EEBF-513C-444C-8A1E-1881D9DDC3B8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2AA278-50D0-4A4A-F055-63721BDF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1E1642-A4B3-C3E3-AD56-D15BABA6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0C59-A21B-4C06-B577-C1749F6EB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27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E5A74E1-E34B-5D43-E4E2-D7F83451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15A7B-24C3-4D74-988D-76FEDF7672BF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0CDBB3-AA16-04C4-0079-7E6C83CE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8F0989-6BB1-574E-7090-2F12FB29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40D0F-E9ED-466E-95A7-35A2797BC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94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9FB000-430C-94A1-EBF3-D0B7F04D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93A8-1A28-4DCC-8AD3-58B88E952950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C3B582-0C85-42EA-7827-8A6E4724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175EC6-CC5E-8B02-E9FE-6B1CC23D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3989-4C28-40E3-9E88-D1FCC9676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98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83FDD7-BF73-CBC1-0964-07207648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91A5-1DD3-4D50-8497-CC32B0A2A4E7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9E1531-DDF8-7136-A2A8-ACBFF73E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C11829-9818-DC01-48A8-B01E4633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1996-6AAA-4B49-BD9B-012B22E89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37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5427B4F-537E-303A-B716-82C5B87F5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57F3FC1-6BE4-6BDD-0DC1-D73F1FA4F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EF7AB-B2E3-2B7A-3FD1-A0328BB3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DDA1F0-339E-40EE-B5D9-4C08B0A44D80}" type="datetimeFigureOut">
              <a:rPr lang="en-US"/>
              <a:pPr>
                <a:defRPr/>
              </a:pPr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5B057-BD61-EEA5-BCE7-B1CCBF208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DDAFB-0018-BFB4-EA31-C998305CE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D8FA9"/>
                </a:solidFill>
                <a:latin typeface="Open Sans" panose="020B0706030804020204" pitchFamily="34" charset="0"/>
              </a:defRPr>
            </a:lvl1pPr>
          </a:lstStyle>
          <a:p>
            <a:pPr>
              <a:defRPr/>
            </a:pPr>
            <a:fld id="{F257367A-6779-41DF-8621-C1E755805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  <p:sldLayoutId id="2147484052" r:id="rId18"/>
    <p:sldLayoutId id="2147484053" r:id="rId19"/>
    <p:sldLayoutId id="2147484054" r:id="rId20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aleway Black" panose="020B0503030101060003" pitchFamily="34" charset="77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aleway Black" panose="020B0503030101060003" pitchFamily="34" charset="77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aleway Black" panose="020B0503030101060003" pitchFamily="34" charset="77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aleway Black" panose="020B0503030101060003" pitchFamily="34" charset="77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aleway Black" panose="020B0503030101060003" pitchFamily="34" charset="77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aleway Black" panose="020B0503030101060003" pitchFamily="34" charset="77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aleway Black" panose="020B0503030101060003" pitchFamily="34" charset="77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aleway Black" panose="020B0503030101060003" pitchFamily="34" charset="77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7_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D_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24_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5_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3_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hyperlink" Target="https://ctstate-advocate.symplicity.com/care_report/index.php/pid902679?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8/10/relationships/comments" Target="../comments/modernComment_105_0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121_0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Placeholder 6">
            <a:extLst>
              <a:ext uri="{FF2B5EF4-FFF2-40B4-BE49-F238E27FC236}">
                <a16:creationId xmlns:a16="http://schemas.microsoft.com/office/drawing/2014/main" id="{FA1A3E91-42EB-4A7A-021C-1CC91ED5CCBF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5">
            <a:extLst>
              <a:ext uri="{FF2B5EF4-FFF2-40B4-BE49-F238E27FC236}">
                <a16:creationId xmlns:a16="http://schemas.microsoft.com/office/drawing/2014/main" id="{249F2579-94D5-C0DA-0AFF-424E006CC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1609725"/>
            <a:ext cx="5389562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tx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CARE Team</a:t>
            </a:r>
            <a:endParaRPr lang="en-US" altLang="en-US" sz="2000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4CD0E1-6867-761F-0D57-76439EFB6E09}"/>
              </a:ext>
            </a:extLst>
          </p:cNvPr>
          <p:cNvSpPr/>
          <p:nvPr/>
        </p:nvSpPr>
        <p:spPr>
          <a:xfrm>
            <a:off x="715963" y="2149475"/>
            <a:ext cx="2797175" cy="4222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600" b="1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First Semester 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5">
            <a:extLst>
              <a:ext uri="{FF2B5EF4-FFF2-40B4-BE49-F238E27FC236}">
                <a16:creationId xmlns:a16="http://schemas.microsoft.com/office/drawing/2014/main" id="{E69D5892-ABBB-A945-78C8-7D894591D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193675"/>
            <a:ext cx="36925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NABITA  </a:t>
            </a:r>
            <a:r>
              <a:rPr lang="en-US" altLang="en-US" sz="2400" b="1" dirty="0">
                <a:solidFill>
                  <a:schemeClr val="accent3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Risk Rubric</a:t>
            </a:r>
            <a:endParaRPr lang="en-US" altLang="en-US" sz="1500" b="1" dirty="0">
              <a:solidFill>
                <a:schemeClr val="accent2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A3DB41-9839-CF41-BC14-90BBCD0D2DF9}"/>
              </a:ext>
            </a:extLst>
          </p:cNvPr>
          <p:cNvSpPr/>
          <p:nvPr/>
        </p:nvSpPr>
        <p:spPr>
          <a:xfrm>
            <a:off x="4330700" y="1231900"/>
            <a:ext cx="20161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050" b="1" i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08F91AEE-DD01-4B9C-C954-B29EEC43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308100"/>
            <a:ext cx="58928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686F631-922D-2ACD-7DF4-DCB6A6B83009}"/>
              </a:ext>
            </a:extLst>
          </p:cNvPr>
          <p:cNvSpPr/>
          <p:nvPr/>
        </p:nvSpPr>
        <p:spPr>
          <a:xfrm>
            <a:off x="0" y="2220913"/>
            <a:ext cx="900113" cy="2239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C98FCE-387A-3E7E-4A2A-B02A829D9365}"/>
              </a:ext>
            </a:extLst>
          </p:cNvPr>
          <p:cNvSpPr/>
          <p:nvPr/>
        </p:nvSpPr>
        <p:spPr>
          <a:xfrm>
            <a:off x="8977313" y="3633788"/>
            <a:ext cx="166687" cy="8270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83329ECA-1173-0D07-D022-A998E0F1E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475" y="277813"/>
            <a:ext cx="32099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3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Outreach</a:t>
            </a:r>
            <a:endParaRPr lang="en-US" altLang="en-US" sz="1500" b="1" dirty="0">
              <a:solidFill>
                <a:schemeClr val="accent2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29AB7F-8B2E-F95F-8DD7-CEB57B0A49DB}"/>
              </a:ext>
            </a:extLst>
          </p:cNvPr>
          <p:cNvSpPr/>
          <p:nvPr/>
        </p:nvSpPr>
        <p:spPr>
          <a:xfrm>
            <a:off x="5197475" y="1211263"/>
            <a:ext cx="2016125" cy="3095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050" b="1" i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4FA1A8-5F54-F1C9-AFA2-847F8AB460D6}"/>
              </a:ext>
            </a:extLst>
          </p:cNvPr>
          <p:cNvSpPr txBox="1"/>
          <p:nvPr/>
        </p:nvSpPr>
        <p:spPr>
          <a:xfrm>
            <a:off x="5197475" y="2003425"/>
            <a:ext cx="3138488" cy="452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706030804020204" pitchFamily="34" charset="0"/>
                <a:cs typeface="Aharoni" panose="02010803020104030203" pitchFamily="2" charset="-79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825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706030804020204" pitchFamily="34" charset="0"/>
              <a:cs typeface="Aharoni" panose="02010803020104030203" pitchFamily="2" charset="-79"/>
            </a:endParaRPr>
          </a:p>
        </p:txBody>
      </p:sp>
      <p:pic>
        <p:nvPicPr>
          <p:cNvPr id="21511" name="Picture 3">
            <a:extLst>
              <a:ext uri="{FF2B5EF4-FFF2-40B4-BE49-F238E27FC236}">
                <a16:creationId xmlns:a16="http://schemas.microsoft.com/office/drawing/2014/main" id="{72277D9C-EB0B-389F-390D-A1FBE66B0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01750"/>
            <a:ext cx="7493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26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18BAE275-30B3-DCFC-E477-842767E8EEA1}"/>
              </a:ext>
            </a:extLst>
          </p:cNvPr>
          <p:cNvSpPr/>
          <p:nvPr/>
        </p:nvSpPr>
        <p:spPr>
          <a:xfrm>
            <a:off x="4471988" y="1847850"/>
            <a:ext cx="1109662" cy="2573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B0497974-5C02-4353-8DF4-1A1A38530CD8}"/>
              </a:ext>
            </a:extLst>
          </p:cNvPr>
          <p:cNvSpPr/>
          <p:nvPr/>
        </p:nvSpPr>
        <p:spPr>
          <a:xfrm>
            <a:off x="2957513" y="1858963"/>
            <a:ext cx="1109662" cy="257333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1870EEE7-1D68-E517-53AB-4704C7D44417}"/>
              </a:ext>
            </a:extLst>
          </p:cNvPr>
          <p:cNvSpPr/>
          <p:nvPr/>
        </p:nvSpPr>
        <p:spPr>
          <a:xfrm>
            <a:off x="1565275" y="1854200"/>
            <a:ext cx="1084263" cy="2573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F088960-ECFC-AA5D-F472-B560646C81C3}"/>
              </a:ext>
            </a:extLst>
          </p:cNvPr>
          <p:cNvSpPr/>
          <p:nvPr/>
        </p:nvSpPr>
        <p:spPr>
          <a:xfrm>
            <a:off x="184150" y="1854200"/>
            <a:ext cx="1162050" cy="2573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EC66954-420F-C756-2D5F-D30AC81F4314}"/>
              </a:ext>
            </a:extLst>
          </p:cNvPr>
          <p:cNvSpPr/>
          <p:nvPr/>
        </p:nvSpPr>
        <p:spPr>
          <a:xfrm>
            <a:off x="182563" y="1851025"/>
            <a:ext cx="1165225" cy="403225"/>
          </a:xfrm>
          <a:prstGeom prst="roundRect">
            <a:avLst>
              <a:gd name="adj" fmla="val 23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8A46425-30A7-EE8C-04C0-1D33B7941921}"/>
              </a:ext>
            </a:extLst>
          </p:cNvPr>
          <p:cNvSpPr/>
          <p:nvPr/>
        </p:nvSpPr>
        <p:spPr>
          <a:xfrm>
            <a:off x="1576388" y="1854200"/>
            <a:ext cx="1084262" cy="403225"/>
          </a:xfrm>
          <a:prstGeom prst="roundRect">
            <a:avLst>
              <a:gd name="adj" fmla="val 23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F5105E9-000B-AC91-A749-1DDB12C2B450}"/>
              </a:ext>
            </a:extLst>
          </p:cNvPr>
          <p:cNvSpPr/>
          <p:nvPr/>
        </p:nvSpPr>
        <p:spPr>
          <a:xfrm>
            <a:off x="2967038" y="1858963"/>
            <a:ext cx="1109662" cy="403225"/>
          </a:xfrm>
          <a:prstGeom prst="roundRect">
            <a:avLst>
              <a:gd name="adj" fmla="val 23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E230594-F79E-AD6E-0ADC-70F05EEB6683}"/>
              </a:ext>
            </a:extLst>
          </p:cNvPr>
          <p:cNvSpPr/>
          <p:nvPr/>
        </p:nvSpPr>
        <p:spPr>
          <a:xfrm>
            <a:off x="4468813" y="1847850"/>
            <a:ext cx="1125537" cy="403225"/>
          </a:xfrm>
          <a:prstGeom prst="roundRect">
            <a:avLst>
              <a:gd name="adj" fmla="val 23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B0184B2-4B69-E56E-C653-5AF3158E2F8B}"/>
              </a:ext>
            </a:extLst>
          </p:cNvPr>
          <p:cNvSpPr/>
          <p:nvPr/>
        </p:nvSpPr>
        <p:spPr>
          <a:xfrm rot="10800000" flipV="1">
            <a:off x="188913" y="4454525"/>
            <a:ext cx="1150937" cy="46038"/>
          </a:xfrm>
          <a:prstGeom prst="roundRect">
            <a:avLst>
              <a:gd name="adj" fmla="val 23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A9FE982-5707-1412-DE6E-F50B8DE1A20E}"/>
              </a:ext>
            </a:extLst>
          </p:cNvPr>
          <p:cNvSpPr/>
          <p:nvPr/>
        </p:nvSpPr>
        <p:spPr>
          <a:xfrm rot="10800000">
            <a:off x="1570038" y="4446588"/>
            <a:ext cx="1074737" cy="46037"/>
          </a:xfrm>
          <a:prstGeom prst="roundRect">
            <a:avLst>
              <a:gd name="adj" fmla="val 23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DC6AB9F-FD9F-E857-2852-AF974ECB8AB0}"/>
              </a:ext>
            </a:extLst>
          </p:cNvPr>
          <p:cNvSpPr/>
          <p:nvPr/>
        </p:nvSpPr>
        <p:spPr>
          <a:xfrm rot="10800000" flipV="1">
            <a:off x="2967038" y="4456113"/>
            <a:ext cx="1109662" cy="46037"/>
          </a:xfrm>
          <a:prstGeom prst="roundRect">
            <a:avLst>
              <a:gd name="adj" fmla="val 23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A2B23E-8598-612C-AEE0-785FE2F75397}"/>
              </a:ext>
            </a:extLst>
          </p:cNvPr>
          <p:cNvSpPr/>
          <p:nvPr/>
        </p:nvSpPr>
        <p:spPr>
          <a:xfrm rot="10800000" flipV="1">
            <a:off x="4471988" y="4445000"/>
            <a:ext cx="1109662" cy="44450"/>
          </a:xfrm>
          <a:prstGeom prst="roundRect">
            <a:avLst>
              <a:gd name="adj" fmla="val 23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D947E1-DB18-DD0B-49CB-80DDB81B371A}"/>
              </a:ext>
            </a:extLst>
          </p:cNvPr>
          <p:cNvSpPr txBox="1"/>
          <p:nvPr/>
        </p:nvSpPr>
        <p:spPr>
          <a:xfrm>
            <a:off x="354013" y="1816100"/>
            <a:ext cx="795337" cy="466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Mental Health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01512E-9C85-F340-C6C2-6EC5DE3D2583}"/>
              </a:ext>
            </a:extLst>
          </p:cNvPr>
          <p:cNvSpPr txBox="1"/>
          <p:nvPr/>
        </p:nvSpPr>
        <p:spPr>
          <a:xfrm>
            <a:off x="1585913" y="1858963"/>
            <a:ext cx="1063625" cy="273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Basic Needs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72B7D1-5F86-ED13-5C52-8F6EB5CB4949}"/>
              </a:ext>
            </a:extLst>
          </p:cNvPr>
          <p:cNvSpPr txBox="1"/>
          <p:nvPr/>
        </p:nvSpPr>
        <p:spPr>
          <a:xfrm>
            <a:off x="3108325" y="1825625"/>
            <a:ext cx="858838" cy="660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Other 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Behavioral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6B06A3-F20F-F488-E4A0-C2EACB102729}"/>
              </a:ext>
            </a:extLst>
          </p:cNvPr>
          <p:cNvSpPr txBox="1"/>
          <p:nvPr/>
        </p:nvSpPr>
        <p:spPr>
          <a:xfrm>
            <a:off x="4464050" y="1884363"/>
            <a:ext cx="1109663" cy="271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rPr>
              <a:t>Medical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F08785-2970-CEBA-6FF3-919F8867BA31}"/>
              </a:ext>
            </a:extLst>
          </p:cNvPr>
          <p:cNvSpPr txBox="1"/>
          <p:nvPr/>
        </p:nvSpPr>
        <p:spPr>
          <a:xfrm>
            <a:off x="177800" y="2687638"/>
            <a:ext cx="1109663" cy="255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57%</a:t>
            </a:r>
            <a:endParaRPr lang="id-ID" sz="788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9B9D29-0033-7E3A-2002-71B32200C3A5}"/>
              </a:ext>
            </a:extLst>
          </p:cNvPr>
          <p:cNvSpPr txBox="1"/>
          <p:nvPr/>
        </p:nvSpPr>
        <p:spPr>
          <a:xfrm>
            <a:off x="1530350" y="2692400"/>
            <a:ext cx="1109663" cy="255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26%</a:t>
            </a:r>
            <a:endParaRPr lang="id-ID" sz="788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E69D91-433D-E8AE-A3F3-564BCB10539C}"/>
              </a:ext>
            </a:extLst>
          </p:cNvPr>
          <p:cNvSpPr txBox="1"/>
          <p:nvPr/>
        </p:nvSpPr>
        <p:spPr>
          <a:xfrm>
            <a:off x="3001963" y="2692400"/>
            <a:ext cx="1109662" cy="255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20%</a:t>
            </a:r>
            <a:endParaRPr lang="id-ID" sz="788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62FB02-EDDC-0AED-34CD-21A4D73E6191}"/>
              </a:ext>
            </a:extLst>
          </p:cNvPr>
          <p:cNvSpPr txBox="1"/>
          <p:nvPr/>
        </p:nvSpPr>
        <p:spPr>
          <a:xfrm>
            <a:off x="4454525" y="2706688"/>
            <a:ext cx="1109663" cy="255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10%</a:t>
            </a:r>
            <a:endParaRPr lang="id-ID" sz="788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10468DCC-C251-F80D-697E-A39CC6377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220663"/>
            <a:ext cx="3778250" cy="106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Total (statewide) CARE Referrals Submitted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500" b="1" dirty="0">
              <a:solidFill>
                <a:schemeClr val="accent3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D20548-CEFE-2D3F-F7B7-B8BF8FEADD9E}"/>
              </a:ext>
            </a:extLst>
          </p:cNvPr>
          <p:cNvSpPr/>
          <p:nvPr/>
        </p:nvSpPr>
        <p:spPr>
          <a:xfrm>
            <a:off x="3702050" y="911225"/>
            <a:ext cx="1754188" cy="309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050" b="1" i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August 25 - December 31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3D31E294-A50E-EDCC-8397-2C0E516B75AA}"/>
              </a:ext>
            </a:extLst>
          </p:cNvPr>
          <p:cNvSpPr/>
          <p:nvPr/>
        </p:nvSpPr>
        <p:spPr>
          <a:xfrm>
            <a:off x="5942013" y="1833563"/>
            <a:ext cx="1133475" cy="257333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ounded Rectangle 33">
            <a:extLst>
              <a:ext uri="{FF2B5EF4-FFF2-40B4-BE49-F238E27FC236}">
                <a16:creationId xmlns:a16="http://schemas.microsoft.com/office/drawing/2014/main" id="{0E9A2FEB-795C-E77D-A963-6D7D415D20B5}"/>
              </a:ext>
            </a:extLst>
          </p:cNvPr>
          <p:cNvSpPr/>
          <p:nvPr/>
        </p:nvSpPr>
        <p:spPr>
          <a:xfrm>
            <a:off x="5943600" y="1824038"/>
            <a:ext cx="1149350" cy="403225"/>
          </a:xfrm>
          <a:prstGeom prst="roundRect">
            <a:avLst>
              <a:gd name="adj" fmla="val 23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E63E5A-6535-BA5B-4FD9-997D5292DC74}"/>
              </a:ext>
            </a:extLst>
          </p:cNvPr>
          <p:cNvSpPr txBox="1"/>
          <p:nvPr/>
        </p:nvSpPr>
        <p:spPr>
          <a:xfrm>
            <a:off x="6016625" y="1793875"/>
            <a:ext cx="933450" cy="465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Classroom Disruption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6AD48-94C0-1451-AF5D-1731B11C1B00}"/>
              </a:ext>
            </a:extLst>
          </p:cNvPr>
          <p:cNvSpPr txBox="1"/>
          <p:nvPr/>
        </p:nvSpPr>
        <p:spPr>
          <a:xfrm>
            <a:off x="5959475" y="2763838"/>
            <a:ext cx="11096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9%</a:t>
            </a:r>
            <a:endParaRPr lang="id-ID" sz="788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D6819365-DF21-CA32-793C-09B65AA7C8E9}"/>
              </a:ext>
            </a:extLst>
          </p:cNvPr>
          <p:cNvSpPr/>
          <p:nvPr/>
        </p:nvSpPr>
        <p:spPr>
          <a:xfrm>
            <a:off x="7537450" y="1820863"/>
            <a:ext cx="1135063" cy="257333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ounded Rectangle 34">
            <a:extLst>
              <a:ext uri="{FF2B5EF4-FFF2-40B4-BE49-F238E27FC236}">
                <a16:creationId xmlns:a16="http://schemas.microsoft.com/office/drawing/2014/main" id="{A479266A-181D-6F44-0228-6FBBF6F5111B}"/>
              </a:ext>
            </a:extLst>
          </p:cNvPr>
          <p:cNvSpPr/>
          <p:nvPr/>
        </p:nvSpPr>
        <p:spPr>
          <a:xfrm>
            <a:off x="7532688" y="1824038"/>
            <a:ext cx="1144587" cy="403225"/>
          </a:xfrm>
          <a:prstGeom prst="roundRect">
            <a:avLst>
              <a:gd name="adj" fmla="val 23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F54B2-D9D6-A300-8B67-9ABBB03D7B45}"/>
              </a:ext>
            </a:extLst>
          </p:cNvPr>
          <p:cNvSpPr txBox="1"/>
          <p:nvPr/>
        </p:nvSpPr>
        <p:spPr>
          <a:xfrm>
            <a:off x="7454900" y="1808163"/>
            <a:ext cx="1217613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Physical Endangerment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94DF2D-0E7A-77D4-4212-CD537E772E38}"/>
              </a:ext>
            </a:extLst>
          </p:cNvPr>
          <p:cNvSpPr txBox="1"/>
          <p:nvPr/>
        </p:nvSpPr>
        <p:spPr>
          <a:xfrm>
            <a:off x="7564438" y="2743200"/>
            <a:ext cx="110966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8%</a:t>
            </a:r>
            <a:endParaRPr lang="id-ID" sz="788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ounded Rectangle 37">
            <a:extLst>
              <a:ext uri="{FF2B5EF4-FFF2-40B4-BE49-F238E27FC236}">
                <a16:creationId xmlns:a16="http://schemas.microsoft.com/office/drawing/2014/main" id="{E2CD551C-F6DB-B3E6-14BD-5018325DDB98}"/>
              </a:ext>
            </a:extLst>
          </p:cNvPr>
          <p:cNvSpPr/>
          <p:nvPr/>
        </p:nvSpPr>
        <p:spPr>
          <a:xfrm rot="10800000" flipV="1">
            <a:off x="5934075" y="4432300"/>
            <a:ext cx="1150938" cy="44450"/>
          </a:xfrm>
          <a:prstGeom prst="roundRect">
            <a:avLst>
              <a:gd name="adj" fmla="val 23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ounded Rectangle 38">
            <a:extLst>
              <a:ext uri="{FF2B5EF4-FFF2-40B4-BE49-F238E27FC236}">
                <a16:creationId xmlns:a16="http://schemas.microsoft.com/office/drawing/2014/main" id="{E7CC0417-F249-3968-637A-C455ED1278A7}"/>
              </a:ext>
            </a:extLst>
          </p:cNvPr>
          <p:cNvSpPr/>
          <p:nvPr/>
        </p:nvSpPr>
        <p:spPr>
          <a:xfrm rot="10800000">
            <a:off x="7532688" y="4427538"/>
            <a:ext cx="1135062" cy="46037"/>
          </a:xfrm>
          <a:prstGeom prst="roundRect">
            <a:avLst>
              <a:gd name="adj" fmla="val 23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29" grpId="0"/>
      <p:bldP spid="33" grpId="0"/>
      <p:bldP spid="6" grpId="0"/>
      <p:bldP spid="7" grpId="0"/>
      <p:bldP spid="10" grpId="0"/>
      <p:bldP spid="11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0B5D05E6-93DF-7A14-B556-7A07F7070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2011363"/>
            <a:ext cx="3138488" cy="1138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NABITA Score for Reporting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(statewide)</a:t>
            </a:r>
            <a:endParaRPr lang="en-US" altLang="en-US" sz="2000" b="1" dirty="0">
              <a:solidFill>
                <a:schemeClr val="accent3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11E23B-2C36-25CF-A4AA-B75C2C0693A0}"/>
              </a:ext>
            </a:extLst>
          </p:cNvPr>
          <p:cNvGrpSpPr>
            <a:grpSpLocks/>
          </p:cNvGrpSpPr>
          <p:nvPr/>
        </p:nvGrpSpPr>
        <p:grpSpPr bwMode="auto">
          <a:xfrm>
            <a:off x="1060450" y="903288"/>
            <a:ext cx="1339850" cy="1485900"/>
            <a:chOff x="1370353" y="1325060"/>
            <a:chExt cx="1786488" cy="19804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8E24092-13C6-83F2-EA06-E22FB89EF17D}"/>
                </a:ext>
              </a:extLst>
            </p:cNvPr>
            <p:cNvSpPr/>
            <p:nvPr/>
          </p:nvSpPr>
          <p:spPr>
            <a:xfrm>
              <a:off x="1370353" y="1325060"/>
              <a:ext cx="1786488" cy="19804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/>
            </a:p>
          </p:txBody>
        </p:sp>
        <p:sp>
          <p:nvSpPr>
            <p:cNvPr id="23578" name="TextBox 31">
              <a:extLst>
                <a:ext uri="{FF2B5EF4-FFF2-40B4-BE49-F238E27FC236}">
                  <a16:creationId xmlns:a16="http://schemas.microsoft.com/office/drawing/2014/main" id="{E7D68278-D969-9CE1-2ACF-76DBAFE63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798" y="1991967"/>
              <a:ext cx="1099595" cy="32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b="1">
                  <a:solidFill>
                    <a:schemeClr val="bg1"/>
                  </a:solidFill>
                  <a:cs typeface="Segoe UI Light" panose="020B0502040204020203" pitchFamily="34" charset="0"/>
                </a:rPr>
                <a:t>Mild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51DE1B2-22FA-030C-1DAF-F263FBD1AE7E}"/>
                </a:ext>
              </a:extLst>
            </p:cNvPr>
            <p:cNvSpPr txBox="1"/>
            <p:nvPr/>
          </p:nvSpPr>
          <p:spPr>
            <a:xfrm flipH="1">
              <a:off x="1457138" y="2313154"/>
              <a:ext cx="1612919" cy="20523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dirty="0">
                  <a:solidFill>
                    <a:schemeClr val="bg1"/>
                  </a:solidFill>
                  <a:latin typeface="+mn-lt"/>
                  <a:ea typeface="Lato Medium" panose="020F0502020204030203" pitchFamily="34" charset="0"/>
                  <a:cs typeface="Poppins" panose="00000500000000000000" pitchFamily="2" charset="0"/>
                </a:rPr>
                <a:t>63%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41D744-549C-B5BE-9C45-235C6BB4F991}"/>
              </a:ext>
            </a:extLst>
          </p:cNvPr>
          <p:cNvGrpSpPr>
            <a:grpSpLocks/>
          </p:cNvGrpSpPr>
          <p:nvPr/>
        </p:nvGrpSpPr>
        <p:grpSpPr bwMode="auto">
          <a:xfrm>
            <a:off x="2782888" y="903288"/>
            <a:ext cx="1339850" cy="1485900"/>
            <a:chOff x="3666880" y="1325060"/>
            <a:chExt cx="1786488" cy="198042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FFCAF1-E86A-BD0C-6875-28F9999780AB}"/>
                </a:ext>
              </a:extLst>
            </p:cNvPr>
            <p:cNvSpPr/>
            <p:nvPr/>
          </p:nvSpPr>
          <p:spPr>
            <a:xfrm>
              <a:off x="3666880" y="1325060"/>
              <a:ext cx="1786488" cy="19804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/>
            </a:p>
          </p:txBody>
        </p:sp>
        <p:sp>
          <p:nvSpPr>
            <p:cNvPr id="23575" name="TextBox 33">
              <a:extLst>
                <a:ext uri="{FF2B5EF4-FFF2-40B4-BE49-F238E27FC236}">
                  <a16:creationId xmlns:a16="http://schemas.microsoft.com/office/drawing/2014/main" id="{802D43D7-4BB1-BD63-3F39-E1CD36205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3079" y="1991967"/>
              <a:ext cx="1099594" cy="32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b="1">
                  <a:solidFill>
                    <a:schemeClr val="bg1"/>
                  </a:solidFill>
                  <a:cs typeface="Segoe UI Light" panose="020B0502040204020203" pitchFamily="34" charset="0"/>
                </a:rPr>
                <a:t>Moderate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3EEF06D-0155-E933-B8DA-A606CA249ACF}"/>
                </a:ext>
              </a:extLst>
            </p:cNvPr>
            <p:cNvSpPr txBox="1"/>
            <p:nvPr/>
          </p:nvSpPr>
          <p:spPr>
            <a:xfrm flipH="1">
              <a:off x="3736730" y="2313154"/>
              <a:ext cx="1610803" cy="20523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dirty="0">
                  <a:solidFill>
                    <a:schemeClr val="bg1"/>
                  </a:solidFill>
                  <a:latin typeface="+mn-lt"/>
                  <a:ea typeface="Lato Medium" panose="020F0502020204030203" pitchFamily="34" charset="0"/>
                  <a:cs typeface="Poppins" panose="00000500000000000000" pitchFamily="2" charset="0"/>
                </a:rPr>
                <a:t>27%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11D8FF0-EC03-A22D-71D1-76D94EA4EFFD}"/>
              </a:ext>
            </a:extLst>
          </p:cNvPr>
          <p:cNvSpPr txBox="1"/>
          <p:nvPr/>
        </p:nvSpPr>
        <p:spPr>
          <a:xfrm>
            <a:off x="5200650" y="2075407"/>
            <a:ext cx="3138488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706030804020204" pitchFamily="34" charset="0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235316-8F57-8DAF-0561-F411D1FF1CB9}"/>
              </a:ext>
            </a:extLst>
          </p:cNvPr>
          <p:cNvSpPr txBox="1"/>
          <p:nvPr/>
        </p:nvSpPr>
        <p:spPr>
          <a:xfrm>
            <a:off x="5200650" y="3371850"/>
            <a:ext cx="313848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706030804020204" pitchFamily="34" charset="0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45" name="Freeform 25">
            <a:extLst>
              <a:ext uri="{FF2B5EF4-FFF2-40B4-BE49-F238E27FC236}">
                <a16:creationId xmlns:a16="http://schemas.microsoft.com/office/drawing/2014/main" id="{72B03AF8-25D3-F082-C385-DA8E381D2FA4}"/>
              </a:ext>
            </a:extLst>
          </p:cNvPr>
          <p:cNvSpPr>
            <a:spLocks noEditPoints="1"/>
          </p:cNvSpPr>
          <p:nvPr/>
        </p:nvSpPr>
        <p:spPr bwMode="auto">
          <a:xfrm rot="887402">
            <a:off x="8312150" y="3525838"/>
            <a:ext cx="125413" cy="211137"/>
          </a:xfrm>
          <a:custGeom>
            <a:avLst/>
            <a:gdLst>
              <a:gd name="T0" fmla="*/ 0 w 128"/>
              <a:gd name="T1" fmla="*/ 16 h 216"/>
              <a:gd name="T2" fmla="*/ 56 w 128"/>
              <a:gd name="T3" fmla="*/ 103 h 216"/>
              <a:gd name="T4" fmla="*/ 56 w 128"/>
              <a:gd name="T5" fmla="*/ 112 h 216"/>
              <a:gd name="T6" fmla="*/ 64 w 128"/>
              <a:gd name="T7" fmla="*/ 112 h 216"/>
              <a:gd name="T8" fmla="*/ 72 w 128"/>
              <a:gd name="T9" fmla="*/ 112 h 216"/>
              <a:gd name="T10" fmla="*/ 72 w 128"/>
              <a:gd name="T11" fmla="*/ 103 h 216"/>
              <a:gd name="T12" fmla="*/ 128 w 128"/>
              <a:gd name="T13" fmla="*/ 16 h 216"/>
              <a:gd name="T14" fmla="*/ 128 w 128"/>
              <a:gd name="T15" fmla="*/ 12 h 216"/>
              <a:gd name="T16" fmla="*/ 0 w 128"/>
              <a:gd name="T17" fmla="*/ 12 h 216"/>
              <a:gd name="T18" fmla="*/ 0 w 128"/>
              <a:gd name="T19" fmla="*/ 16 h 216"/>
              <a:gd name="T20" fmla="*/ 64 w 128"/>
              <a:gd name="T21" fmla="*/ 96 h 216"/>
              <a:gd name="T22" fmla="*/ 20 w 128"/>
              <a:gd name="T23" fmla="*/ 68 h 216"/>
              <a:gd name="T24" fmla="*/ 108 w 128"/>
              <a:gd name="T25" fmla="*/ 68 h 216"/>
              <a:gd name="T26" fmla="*/ 64 w 128"/>
              <a:gd name="T27" fmla="*/ 96 h 216"/>
              <a:gd name="T28" fmla="*/ 120 w 128"/>
              <a:gd name="T29" fmla="*/ 20 h 216"/>
              <a:gd name="T30" fmla="*/ 112 w 128"/>
              <a:gd name="T31" fmla="*/ 60 h 216"/>
              <a:gd name="T32" fmla="*/ 16 w 128"/>
              <a:gd name="T33" fmla="*/ 60 h 216"/>
              <a:gd name="T34" fmla="*/ 16 w 128"/>
              <a:gd name="T35" fmla="*/ 60 h 216"/>
              <a:gd name="T36" fmla="*/ 8 w 128"/>
              <a:gd name="T37" fmla="*/ 20 h 216"/>
              <a:gd name="T38" fmla="*/ 120 w 128"/>
              <a:gd name="T39" fmla="*/ 20 h 216"/>
              <a:gd name="T40" fmla="*/ 0 w 128"/>
              <a:gd name="T41" fmla="*/ 200 h 216"/>
              <a:gd name="T42" fmla="*/ 0 w 128"/>
              <a:gd name="T43" fmla="*/ 204 h 216"/>
              <a:gd name="T44" fmla="*/ 128 w 128"/>
              <a:gd name="T45" fmla="*/ 204 h 216"/>
              <a:gd name="T46" fmla="*/ 128 w 128"/>
              <a:gd name="T47" fmla="*/ 200 h 216"/>
              <a:gd name="T48" fmla="*/ 64 w 128"/>
              <a:gd name="T49" fmla="*/ 112 h 216"/>
              <a:gd name="T50" fmla="*/ 0 w 128"/>
              <a:gd name="T51" fmla="*/ 200 h 216"/>
              <a:gd name="T52" fmla="*/ 68 w 128"/>
              <a:gd name="T53" fmla="*/ 120 h 216"/>
              <a:gd name="T54" fmla="*/ 118 w 128"/>
              <a:gd name="T55" fmla="*/ 177 h 216"/>
              <a:gd name="T56" fmla="*/ 68 w 128"/>
              <a:gd name="T57" fmla="*/ 148 h 216"/>
              <a:gd name="T58" fmla="*/ 68 w 128"/>
              <a:gd name="T59" fmla="*/ 120 h 216"/>
              <a:gd name="T60" fmla="*/ 117 w 128"/>
              <a:gd name="T61" fmla="*/ 187 h 216"/>
              <a:gd name="T62" fmla="*/ 119 w 128"/>
              <a:gd name="T63" fmla="*/ 185 h 216"/>
              <a:gd name="T64" fmla="*/ 120 w 128"/>
              <a:gd name="T65" fmla="*/ 196 h 216"/>
              <a:gd name="T66" fmla="*/ 8 w 128"/>
              <a:gd name="T67" fmla="*/ 196 h 216"/>
              <a:gd name="T68" fmla="*/ 9 w 128"/>
              <a:gd name="T69" fmla="*/ 185 h 216"/>
              <a:gd name="T70" fmla="*/ 11 w 128"/>
              <a:gd name="T71" fmla="*/ 187 h 216"/>
              <a:gd name="T72" fmla="*/ 64 w 128"/>
              <a:gd name="T73" fmla="*/ 156 h 216"/>
              <a:gd name="T74" fmla="*/ 117 w 128"/>
              <a:gd name="T75" fmla="*/ 187 h 216"/>
              <a:gd name="T76" fmla="*/ 60 w 128"/>
              <a:gd name="T77" fmla="*/ 120 h 216"/>
              <a:gd name="T78" fmla="*/ 60 w 128"/>
              <a:gd name="T79" fmla="*/ 148 h 216"/>
              <a:gd name="T80" fmla="*/ 10 w 128"/>
              <a:gd name="T81" fmla="*/ 177 h 216"/>
              <a:gd name="T82" fmla="*/ 60 w 128"/>
              <a:gd name="T83" fmla="*/ 120 h 216"/>
              <a:gd name="T84" fmla="*/ 0 w 128"/>
              <a:gd name="T85" fmla="*/ 0 h 216"/>
              <a:gd name="T86" fmla="*/ 0 w 128"/>
              <a:gd name="T87" fmla="*/ 8 h 216"/>
              <a:gd name="T88" fmla="*/ 128 w 128"/>
              <a:gd name="T89" fmla="*/ 8 h 216"/>
              <a:gd name="T90" fmla="*/ 128 w 128"/>
              <a:gd name="T91" fmla="*/ 0 h 216"/>
              <a:gd name="T92" fmla="*/ 0 w 128"/>
              <a:gd name="T93" fmla="*/ 0 h 216"/>
              <a:gd name="T94" fmla="*/ 0 w 128"/>
              <a:gd name="T95" fmla="*/ 216 h 216"/>
              <a:gd name="T96" fmla="*/ 128 w 128"/>
              <a:gd name="T97" fmla="*/ 216 h 216"/>
              <a:gd name="T98" fmla="*/ 128 w 128"/>
              <a:gd name="T99" fmla="*/ 208 h 216"/>
              <a:gd name="T100" fmla="*/ 0 w 128"/>
              <a:gd name="T101" fmla="*/ 208 h 216"/>
              <a:gd name="T102" fmla="*/ 0 w 128"/>
              <a:gd name="T103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8" h="216">
                <a:moveTo>
                  <a:pt x="0" y="16"/>
                </a:moveTo>
                <a:cubicBezTo>
                  <a:pt x="0" y="67"/>
                  <a:pt x="25" y="99"/>
                  <a:pt x="56" y="103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03"/>
                  <a:pt x="72" y="103"/>
                  <a:pt x="72" y="103"/>
                </a:cubicBezTo>
                <a:cubicBezTo>
                  <a:pt x="104" y="99"/>
                  <a:pt x="128" y="67"/>
                  <a:pt x="128" y="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0" y="12"/>
                  <a:pt x="0" y="12"/>
                  <a:pt x="0" y="12"/>
                </a:cubicBezTo>
                <a:lnTo>
                  <a:pt x="0" y="16"/>
                </a:lnTo>
                <a:close/>
                <a:moveTo>
                  <a:pt x="64" y="96"/>
                </a:moveTo>
                <a:cubicBezTo>
                  <a:pt x="46" y="96"/>
                  <a:pt x="30" y="86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98" y="86"/>
                  <a:pt x="82" y="96"/>
                  <a:pt x="64" y="96"/>
                </a:cubicBezTo>
                <a:close/>
                <a:moveTo>
                  <a:pt x="120" y="20"/>
                </a:moveTo>
                <a:cubicBezTo>
                  <a:pt x="120" y="36"/>
                  <a:pt x="117" y="49"/>
                  <a:pt x="112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1" y="49"/>
                  <a:pt x="8" y="36"/>
                  <a:pt x="8" y="20"/>
                </a:cubicBezTo>
                <a:lnTo>
                  <a:pt x="120" y="20"/>
                </a:lnTo>
                <a:close/>
                <a:moveTo>
                  <a:pt x="0" y="200"/>
                </a:moveTo>
                <a:cubicBezTo>
                  <a:pt x="0" y="204"/>
                  <a:pt x="0" y="204"/>
                  <a:pt x="0" y="204"/>
                </a:cubicBezTo>
                <a:cubicBezTo>
                  <a:pt x="128" y="204"/>
                  <a:pt x="128" y="204"/>
                  <a:pt x="128" y="204"/>
                </a:cubicBezTo>
                <a:cubicBezTo>
                  <a:pt x="128" y="200"/>
                  <a:pt x="128" y="200"/>
                  <a:pt x="128" y="200"/>
                </a:cubicBezTo>
                <a:cubicBezTo>
                  <a:pt x="128" y="145"/>
                  <a:pt x="99" y="112"/>
                  <a:pt x="64" y="112"/>
                </a:cubicBezTo>
                <a:cubicBezTo>
                  <a:pt x="29" y="112"/>
                  <a:pt x="0" y="145"/>
                  <a:pt x="0" y="200"/>
                </a:cubicBezTo>
                <a:close/>
                <a:moveTo>
                  <a:pt x="68" y="120"/>
                </a:moveTo>
                <a:cubicBezTo>
                  <a:pt x="92" y="122"/>
                  <a:pt x="112" y="142"/>
                  <a:pt x="118" y="177"/>
                </a:cubicBezTo>
                <a:cubicBezTo>
                  <a:pt x="109" y="168"/>
                  <a:pt x="87" y="151"/>
                  <a:pt x="68" y="148"/>
                </a:cubicBezTo>
                <a:lnTo>
                  <a:pt x="68" y="120"/>
                </a:lnTo>
                <a:close/>
                <a:moveTo>
                  <a:pt x="117" y="187"/>
                </a:moveTo>
                <a:cubicBezTo>
                  <a:pt x="119" y="185"/>
                  <a:pt x="119" y="185"/>
                  <a:pt x="119" y="185"/>
                </a:cubicBezTo>
                <a:cubicBezTo>
                  <a:pt x="120" y="188"/>
                  <a:pt x="120" y="192"/>
                  <a:pt x="120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2"/>
                  <a:pt x="8" y="188"/>
                  <a:pt x="9" y="185"/>
                </a:cubicBezTo>
                <a:cubicBezTo>
                  <a:pt x="11" y="187"/>
                  <a:pt x="11" y="187"/>
                  <a:pt x="11" y="187"/>
                </a:cubicBezTo>
                <a:cubicBezTo>
                  <a:pt x="11" y="187"/>
                  <a:pt x="42" y="156"/>
                  <a:pt x="64" y="156"/>
                </a:cubicBezTo>
                <a:cubicBezTo>
                  <a:pt x="86" y="156"/>
                  <a:pt x="117" y="187"/>
                  <a:pt x="117" y="187"/>
                </a:cubicBezTo>
                <a:close/>
                <a:moveTo>
                  <a:pt x="60" y="120"/>
                </a:moveTo>
                <a:cubicBezTo>
                  <a:pt x="60" y="148"/>
                  <a:pt x="60" y="148"/>
                  <a:pt x="60" y="148"/>
                </a:cubicBezTo>
                <a:cubicBezTo>
                  <a:pt x="41" y="151"/>
                  <a:pt x="19" y="168"/>
                  <a:pt x="10" y="177"/>
                </a:cubicBezTo>
                <a:cubicBezTo>
                  <a:pt x="16" y="142"/>
                  <a:pt x="36" y="122"/>
                  <a:pt x="60" y="120"/>
                </a:cubicBezTo>
                <a:close/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0"/>
                  <a:pt x="128" y="0"/>
                  <a:pt x="128" y="0"/>
                </a:cubicBezTo>
                <a:lnTo>
                  <a:pt x="0" y="0"/>
                </a:lnTo>
                <a:close/>
                <a:moveTo>
                  <a:pt x="0" y="216"/>
                </a:moveTo>
                <a:cubicBezTo>
                  <a:pt x="128" y="216"/>
                  <a:pt x="128" y="216"/>
                  <a:pt x="128" y="216"/>
                </a:cubicBezTo>
                <a:cubicBezTo>
                  <a:pt x="128" y="208"/>
                  <a:pt x="128" y="208"/>
                  <a:pt x="128" y="208"/>
                </a:cubicBezTo>
                <a:cubicBezTo>
                  <a:pt x="0" y="208"/>
                  <a:pt x="0" y="208"/>
                  <a:pt x="0" y="208"/>
                </a:cubicBezTo>
                <a:lnTo>
                  <a:pt x="0" y="216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latin typeface="+mn-lt"/>
            </a:endParaRPr>
          </a:p>
        </p:txBody>
      </p:sp>
      <p:sp>
        <p:nvSpPr>
          <p:cNvPr id="46" name="Freeform 20">
            <a:extLst>
              <a:ext uri="{FF2B5EF4-FFF2-40B4-BE49-F238E27FC236}">
                <a16:creationId xmlns:a16="http://schemas.microsoft.com/office/drawing/2014/main" id="{5595FE8C-D34D-E855-6392-E3ECC07BBB40}"/>
              </a:ext>
            </a:extLst>
          </p:cNvPr>
          <p:cNvSpPr>
            <a:spLocks noEditPoints="1"/>
          </p:cNvSpPr>
          <p:nvPr/>
        </p:nvSpPr>
        <p:spPr bwMode="auto">
          <a:xfrm>
            <a:off x="7594600" y="4481513"/>
            <a:ext cx="266700" cy="266700"/>
          </a:xfrm>
          <a:custGeom>
            <a:avLst/>
            <a:gdLst>
              <a:gd name="T0" fmla="*/ 195 w 196"/>
              <a:gd name="T1" fmla="*/ 69 h 196"/>
              <a:gd name="T2" fmla="*/ 193 w 196"/>
              <a:gd name="T3" fmla="*/ 68 h 196"/>
              <a:gd name="T4" fmla="*/ 193 w 196"/>
              <a:gd name="T5" fmla="*/ 67 h 196"/>
              <a:gd name="T6" fmla="*/ 142 w 196"/>
              <a:gd name="T7" fmla="*/ 54 h 196"/>
              <a:gd name="T8" fmla="*/ 129 w 196"/>
              <a:gd name="T9" fmla="*/ 3 h 196"/>
              <a:gd name="T10" fmla="*/ 128 w 196"/>
              <a:gd name="T11" fmla="*/ 3 h 196"/>
              <a:gd name="T12" fmla="*/ 128 w 196"/>
              <a:gd name="T13" fmla="*/ 1 h 196"/>
              <a:gd name="T14" fmla="*/ 122 w 196"/>
              <a:gd name="T15" fmla="*/ 1 h 196"/>
              <a:gd name="T16" fmla="*/ 21 w 196"/>
              <a:gd name="T17" fmla="*/ 102 h 196"/>
              <a:gd name="T18" fmla="*/ 21 w 196"/>
              <a:gd name="T19" fmla="*/ 102 h 196"/>
              <a:gd name="T20" fmla="*/ 20 w 196"/>
              <a:gd name="T21" fmla="*/ 103 h 196"/>
              <a:gd name="T22" fmla="*/ 20 w 196"/>
              <a:gd name="T23" fmla="*/ 104 h 196"/>
              <a:gd name="T24" fmla="*/ 20 w 196"/>
              <a:gd name="T25" fmla="*/ 104 h 196"/>
              <a:gd name="T26" fmla="*/ 0 w 196"/>
              <a:gd name="T27" fmla="*/ 191 h 196"/>
              <a:gd name="T28" fmla="*/ 1 w 196"/>
              <a:gd name="T29" fmla="*/ 195 h 196"/>
              <a:gd name="T30" fmla="*/ 5 w 196"/>
              <a:gd name="T31" fmla="*/ 196 h 196"/>
              <a:gd name="T32" fmla="*/ 92 w 196"/>
              <a:gd name="T33" fmla="*/ 176 h 196"/>
              <a:gd name="T34" fmla="*/ 92 w 196"/>
              <a:gd name="T35" fmla="*/ 176 h 196"/>
              <a:gd name="T36" fmla="*/ 93 w 196"/>
              <a:gd name="T37" fmla="*/ 176 h 196"/>
              <a:gd name="T38" fmla="*/ 94 w 196"/>
              <a:gd name="T39" fmla="*/ 175 h 196"/>
              <a:gd name="T40" fmla="*/ 94 w 196"/>
              <a:gd name="T41" fmla="*/ 175 h 196"/>
              <a:gd name="T42" fmla="*/ 195 w 196"/>
              <a:gd name="T43" fmla="*/ 74 h 196"/>
              <a:gd name="T44" fmla="*/ 195 w 196"/>
              <a:gd name="T45" fmla="*/ 69 h 196"/>
              <a:gd name="T46" fmla="*/ 91 w 196"/>
              <a:gd name="T47" fmla="*/ 167 h 196"/>
              <a:gd name="T48" fmla="*/ 84 w 196"/>
              <a:gd name="T49" fmla="*/ 160 h 196"/>
              <a:gd name="T50" fmla="*/ 63 w 196"/>
              <a:gd name="T51" fmla="*/ 139 h 196"/>
              <a:gd name="T52" fmla="*/ 140 w 196"/>
              <a:gd name="T53" fmla="*/ 62 h 196"/>
              <a:gd name="T54" fmla="*/ 184 w 196"/>
              <a:gd name="T55" fmla="*/ 73 h 196"/>
              <a:gd name="T56" fmla="*/ 91 w 196"/>
              <a:gd name="T57" fmla="*/ 167 h 196"/>
              <a:gd name="T58" fmla="*/ 123 w 196"/>
              <a:gd name="T59" fmla="*/ 12 h 196"/>
              <a:gd name="T60" fmla="*/ 134 w 196"/>
              <a:gd name="T61" fmla="*/ 56 h 196"/>
              <a:gd name="T62" fmla="*/ 57 w 196"/>
              <a:gd name="T63" fmla="*/ 133 h 196"/>
              <a:gd name="T64" fmla="*/ 29 w 196"/>
              <a:gd name="T65" fmla="*/ 105 h 196"/>
              <a:gd name="T66" fmla="*/ 123 w 196"/>
              <a:gd name="T67" fmla="*/ 12 h 196"/>
              <a:gd name="T68" fmla="*/ 15 w 196"/>
              <a:gd name="T69" fmla="*/ 163 h 196"/>
              <a:gd name="T70" fmla="*/ 33 w 196"/>
              <a:gd name="T71" fmla="*/ 181 h 196"/>
              <a:gd name="T72" fmla="*/ 9 w 196"/>
              <a:gd name="T73" fmla="*/ 187 h 196"/>
              <a:gd name="T74" fmla="*/ 15 w 196"/>
              <a:gd name="T75" fmla="*/ 163 h 196"/>
              <a:gd name="T76" fmla="*/ 42 w 196"/>
              <a:gd name="T77" fmla="*/ 179 h 196"/>
              <a:gd name="T78" fmla="*/ 17 w 196"/>
              <a:gd name="T79" fmla="*/ 154 h 196"/>
              <a:gd name="T80" fmla="*/ 26 w 196"/>
              <a:gd name="T81" fmla="*/ 113 h 196"/>
              <a:gd name="T82" fmla="*/ 55 w 196"/>
              <a:gd name="T83" fmla="*/ 141 h 196"/>
              <a:gd name="T84" fmla="*/ 55 w 196"/>
              <a:gd name="T85" fmla="*/ 142 h 196"/>
              <a:gd name="T86" fmla="*/ 55 w 196"/>
              <a:gd name="T87" fmla="*/ 142 h 196"/>
              <a:gd name="T88" fmla="*/ 62 w 196"/>
              <a:gd name="T89" fmla="*/ 149 h 196"/>
              <a:gd name="T90" fmla="*/ 83 w 196"/>
              <a:gd name="T91" fmla="*/ 170 h 196"/>
              <a:gd name="T92" fmla="*/ 42 w 196"/>
              <a:gd name="T93" fmla="*/ 179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6" h="196">
                <a:moveTo>
                  <a:pt x="195" y="69"/>
                </a:moveTo>
                <a:cubicBezTo>
                  <a:pt x="194" y="68"/>
                  <a:pt x="194" y="68"/>
                  <a:pt x="193" y="68"/>
                </a:cubicBezTo>
                <a:cubicBezTo>
                  <a:pt x="193" y="67"/>
                  <a:pt x="193" y="67"/>
                  <a:pt x="193" y="67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29" y="3"/>
                  <a:pt x="129" y="3"/>
                  <a:pt x="129" y="3"/>
                </a:cubicBezTo>
                <a:cubicBezTo>
                  <a:pt x="128" y="3"/>
                  <a:pt x="128" y="3"/>
                  <a:pt x="128" y="3"/>
                </a:cubicBezTo>
                <a:cubicBezTo>
                  <a:pt x="128" y="2"/>
                  <a:pt x="128" y="2"/>
                  <a:pt x="128" y="1"/>
                </a:cubicBezTo>
                <a:cubicBezTo>
                  <a:pt x="126" y="0"/>
                  <a:pt x="123" y="0"/>
                  <a:pt x="122" y="1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192"/>
                  <a:pt x="0" y="194"/>
                  <a:pt x="1" y="195"/>
                </a:cubicBezTo>
                <a:cubicBezTo>
                  <a:pt x="2" y="196"/>
                  <a:pt x="4" y="196"/>
                  <a:pt x="5" y="196"/>
                </a:cubicBezTo>
                <a:cubicBezTo>
                  <a:pt x="92" y="176"/>
                  <a:pt x="92" y="176"/>
                  <a:pt x="92" y="176"/>
                </a:cubicBezTo>
                <a:cubicBezTo>
                  <a:pt x="92" y="176"/>
                  <a:pt x="92" y="176"/>
                  <a:pt x="92" y="176"/>
                </a:cubicBezTo>
                <a:cubicBezTo>
                  <a:pt x="92" y="176"/>
                  <a:pt x="93" y="176"/>
                  <a:pt x="93" y="176"/>
                </a:cubicBezTo>
                <a:cubicBezTo>
                  <a:pt x="93" y="176"/>
                  <a:pt x="93" y="176"/>
                  <a:pt x="94" y="175"/>
                </a:cubicBezTo>
                <a:cubicBezTo>
                  <a:pt x="94" y="175"/>
                  <a:pt x="94" y="175"/>
                  <a:pt x="94" y="175"/>
                </a:cubicBezTo>
                <a:cubicBezTo>
                  <a:pt x="195" y="74"/>
                  <a:pt x="195" y="74"/>
                  <a:pt x="195" y="74"/>
                </a:cubicBezTo>
                <a:cubicBezTo>
                  <a:pt x="196" y="73"/>
                  <a:pt x="196" y="70"/>
                  <a:pt x="195" y="69"/>
                </a:cubicBezTo>
                <a:close/>
                <a:moveTo>
                  <a:pt x="91" y="167"/>
                </a:moveTo>
                <a:cubicBezTo>
                  <a:pt x="84" y="160"/>
                  <a:pt x="84" y="160"/>
                  <a:pt x="84" y="160"/>
                </a:cubicBezTo>
                <a:cubicBezTo>
                  <a:pt x="63" y="139"/>
                  <a:pt x="63" y="139"/>
                  <a:pt x="63" y="139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84" y="73"/>
                  <a:pt x="184" y="73"/>
                  <a:pt x="184" y="73"/>
                </a:cubicBezTo>
                <a:lnTo>
                  <a:pt x="91" y="167"/>
                </a:lnTo>
                <a:close/>
                <a:moveTo>
                  <a:pt x="123" y="12"/>
                </a:moveTo>
                <a:cubicBezTo>
                  <a:pt x="134" y="56"/>
                  <a:pt x="134" y="56"/>
                  <a:pt x="134" y="56"/>
                </a:cubicBezTo>
                <a:cubicBezTo>
                  <a:pt x="57" y="133"/>
                  <a:pt x="57" y="133"/>
                  <a:pt x="57" y="133"/>
                </a:cubicBezTo>
                <a:cubicBezTo>
                  <a:pt x="29" y="105"/>
                  <a:pt x="29" y="105"/>
                  <a:pt x="29" y="105"/>
                </a:cubicBezTo>
                <a:lnTo>
                  <a:pt x="123" y="12"/>
                </a:lnTo>
                <a:close/>
                <a:moveTo>
                  <a:pt x="15" y="163"/>
                </a:moveTo>
                <a:cubicBezTo>
                  <a:pt x="33" y="181"/>
                  <a:pt x="33" y="181"/>
                  <a:pt x="33" y="181"/>
                </a:cubicBezTo>
                <a:cubicBezTo>
                  <a:pt x="9" y="187"/>
                  <a:pt x="9" y="187"/>
                  <a:pt x="9" y="187"/>
                </a:cubicBezTo>
                <a:lnTo>
                  <a:pt x="15" y="163"/>
                </a:lnTo>
                <a:close/>
                <a:moveTo>
                  <a:pt x="42" y="179"/>
                </a:moveTo>
                <a:cubicBezTo>
                  <a:pt x="17" y="154"/>
                  <a:pt x="17" y="154"/>
                  <a:pt x="17" y="154"/>
                </a:cubicBezTo>
                <a:cubicBezTo>
                  <a:pt x="26" y="113"/>
                  <a:pt x="26" y="113"/>
                  <a:pt x="26" y="113"/>
                </a:cubicBezTo>
                <a:cubicBezTo>
                  <a:pt x="55" y="141"/>
                  <a:pt x="55" y="141"/>
                  <a:pt x="55" y="141"/>
                </a:cubicBezTo>
                <a:cubicBezTo>
                  <a:pt x="55" y="142"/>
                  <a:pt x="55" y="142"/>
                  <a:pt x="55" y="142"/>
                </a:cubicBezTo>
                <a:cubicBezTo>
                  <a:pt x="55" y="142"/>
                  <a:pt x="55" y="142"/>
                  <a:pt x="55" y="142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83" y="170"/>
                  <a:pt x="83" y="170"/>
                  <a:pt x="83" y="170"/>
                </a:cubicBezTo>
                <a:lnTo>
                  <a:pt x="42" y="179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latin typeface="+mn-lt"/>
            </a:endParaRPr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7A8B8261-78DA-D9FA-80F3-BA9C55F4752F}"/>
              </a:ext>
            </a:extLst>
          </p:cNvPr>
          <p:cNvSpPr>
            <a:spLocks noEditPoints="1"/>
          </p:cNvSpPr>
          <p:nvPr/>
        </p:nvSpPr>
        <p:spPr bwMode="auto">
          <a:xfrm rot="900000">
            <a:off x="8697913" y="3965575"/>
            <a:ext cx="188912" cy="187325"/>
          </a:xfrm>
          <a:custGeom>
            <a:avLst/>
            <a:gdLst>
              <a:gd name="T0" fmla="*/ 196 w 208"/>
              <a:gd name="T1" fmla="*/ 174 h 205"/>
              <a:gd name="T2" fmla="*/ 196 w 208"/>
              <a:gd name="T3" fmla="*/ 61 h 205"/>
              <a:gd name="T4" fmla="*/ 197 w 208"/>
              <a:gd name="T5" fmla="*/ 57 h 205"/>
              <a:gd name="T6" fmla="*/ 192 w 208"/>
              <a:gd name="T7" fmla="*/ 50 h 205"/>
              <a:gd name="T8" fmla="*/ 108 w 208"/>
              <a:gd name="T9" fmla="*/ 3 h 205"/>
              <a:gd name="T10" fmla="*/ 90 w 208"/>
              <a:gd name="T11" fmla="*/ 3 h 205"/>
              <a:gd name="T12" fmla="*/ 5 w 208"/>
              <a:gd name="T13" fmla="*/ 50 h 205"/>
              <a:gd name="T14" fmla="*/ 0 w 208"/>
              <a:gd name="T15" fmla="*/ 57 h 205"/>
              <a:gd name="T16" fmla="*/ 5 w 208"/>
              <a:gd name="T17" fmla="*/ 65 h 205"/>
              <a:gd name="T18" fmla="*/ 33 w 208"/>
              <a:gd name="T19" fmla="*/ 80 h 205"/>
              <a:gd name="T20" fmla="*/ 33 w 208"/>
              <a:gd name="T21" fmla="*/ 121 h 205"/>
              <a:gd name="T22" fmla="*/ 77 w 208"/>
              <a:gd name="T23" fmla="*/ 165 h 205"/>
              <a:gd name="T24" fmla="*/ 125 w 208"/>
              <a:gd name="T25" fmla="*/ 165 h 205"/>
              <a:gd name="T26" fmla="*/ 168 w 208"/>
              <a:gd name="T27" fmla="*/ 121 h 205"/>
              <a:gd name="T28" fmla="*/ 168 w 208"/>
              <a:gd name="T29" fmla="*/ 78 h 205"/>
              <a:gd name="T30" fmla="*/ 188 w 208"/>
              <a:gd name="T31" fmla="*/ 67 h 205"/>
              <a:gd name="T32" fmla="*/ 188 w 208"/>
              <a:gd name="T33" fmla="*/ 174 h 205"/>
              <a:gd name="T34" fmla="*/ 176 w 208"/>
              <a:gd name="T35" fmla="*/ 189 h 205"/>
              <a:gd name="T36" fmla="*/ 192 w 208"/>
              <a:gd name="T37" fmla="*/ 205 h 205"/>
              <a:gd name="T38" fmla="*/ 208 w 208"/>
              <a:gd name="T39" fmla="*/ 189 h 205"/>
              <a:gd name="T40" fmla="*/ 196 w 208"/>
              <a:gd name="T41" fmla="*/ 174 h 205"/>
              <a:gd name="T42" fmla="*/ 160 w 208"/>
              <a:gd name="T43" fmla="*/ 121 h 205"/>
              <a:gd name="T44" fmla="*/ 125 w 208"/>
              <a:gd name="T45" fmla="*/ 157 h 205"/>
              <a:gd name="T46" fmla="*/ 77 w 208"/>
              <a:gd name="T47" fmla="*/ 157 h 205"/>
              <a:gd name="T48" fmla="*/ 41 w 208"/>
              <a:gd name="T49" fmla="*/ 121 h 205"/>
              <a:gd name="T50" fmla="*/ 41 w 208"/>
              <a:gd name="T51" fmla="*/ 85 h 205"/>
              <a:gd name="T52" fmla="*/ 90 w 208"/>
              <a:gd name="T53" fmla="*/ 112 h 205"/>
              <a:gd name="T54" fmla="*/ 99 w 208"/>
              <a:gd name="T55" fmla="*/ 114 h 205"/>
              <a:gd name="T56" fmla="*/ 108 w 208"/>
              <a:gd name="T57" fmla="*/ 112 h 205"/>
              <a:gd name="T58" fmla="*/ 160 w 208"/>
              <a:gd name="T59" fmla="*/ 82 h 205"/>
              <a:gd name="T60" fmla="*/ 160 w 208"/>
              <a:gd name="T61" fmla="*/ 121 h 205"/>
              <a:gd name="T62" fmla="*/ 104 w 208"/>
              <a:gd name="T63" fmla="*/ 105 h 205"/>
              <a:gd name="T64" fmla="*/ 94 w 208"/>
              <a:gd name="T65" fmla="*/ 105 h 205"/>
              <a:gd name="T66" fmla="*/ 9 w 208"/>
              <a:gd name="T67" fmla="*/ 58 h 205"/>
              <a:gd name="T68" fmla="*/ 8 w 208"/>
              <a:gd name="T69" fmla="*/ 57 h 205"/>
              <a:gd name="T70" fmla="*/ 9 w 208"/>
              <a:gd name="T71" fmla="*/ 57 h 205"/>
              <a:gd name="T72" fmla="*/ 94 w 208"/>
              <a:gd name="T73" fmla="*/ 10 h 205"/>
              <a:gd name="T74" fmla="*/ 104 w 208"/>
              <a:gd name="T75" fmla="*/ 10 h 205"/>
              <a:gd name="T76" fmla="*/ 189 w 208"/>
              <a:gd name="T77" fmla="*/ 57 h 205"/>
              <a:gd name="T78" fmla="*/ 189 w 208"/>
              <a:gd name="T79" fmla="*/ 57 h 205"/>
              <a:gd name="T80" fmla="*/ 188 w 208"/>
              <a:gd name="T81" fmla="*/ 57 h 205"/>
              <a:gd name="T82" fmla="*/ 188 w 208"/>
              <a:gd name="T83" fmla="*/ 58 h 205"/>
              <a:gd name="T84" fmla="*/ 104 w 208"/>
              <a:gd name="T85" fmla="*/ 105 h 205"/>
              <a:gd name="T86" fmla="*/ 192 w 208"/>
              <a:gd name="T87" fmla="*/ 197 h 205"/>
              <a:gd name="T88" fmla="*/ 184 w 208"/>
              <a:gd name="T89" fmla="*/ 189 h 205"/>
              <a:gd name="T90" fmla="*/ 192 w 208"/>
              <a:gd name="T91" fmla="*/ 181 h 205"/>
              <a:gd name="T92" fmla="*/ 200 w 208"/>
              <a:gd name="T93" fmla="*/ 189 h 205"/>
              <a:gd name="T94" fmla="*/ 192 w 208"/>
              <a:gd name="T95" fmla="*/ 19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205">
                <a:moveTo>
                  <a:pt x="196" y="174"/>
                </a:moveTo>
                <a:cubicBezTo>
                  <a:pt x="196" y="61"/>
                  <a:pt x="196" y="61"/>
                  <a:pt x="196" y="61"/>
                </a:cubicBezTo>
                <a:cubicBezTo>
                  <a:pt x="197" y="60"/>
                  <a:pt x="197" y="59"/>
                  <a:pt x="197" y="57"/>
                </a:cubicBezTo>
                <a:cubicBezTo>
                  <a:pt x="197" y="54"/>
                  <a:pt x="196" y="52"/>
                  <a:pt x="192" y="50"/>
                </a:cubicBezTo>
                <a:cubicBezTo>
                  <a:pt x="108" y="3"/>
                  <a:pt x="108" y="3"/>
                  <a:pt x="108" y="3"/>
                </a:cubicBezTo>
                <a:cubicBezTo>
                  <a:pt x="103" y="0"/>
                  <a:pt x="95" y="0"/>
                  <a:pt x="90" y="3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2"/>
                  <a:pt x="0" y="54"/>
                  <a:pt x="0" y="57"/>
                </a:cubicBezTo>
                <a:cubicBezTo>
                  <a:pt x="0" y="60"/>
                  <a:pt x="2" y="63"/>
                  <a:pt x="5" y="65"/>
                </a:cubicBezTo>
                <a:cubicBezTo>
                  <a:pt x="33" y="80"/>
                  <a:pt x="33" y="80"/>
                  <a:pt x="33" y="80"/>
                </a:cubicBezTo>
                <a:cubicBezTo>
                  <a:pt x="33" y="121"/>
                  <a:pt x="33" y="121"/>
                  <a:pt x="33" y="121"/>
                </a:cubicBezTo>
                <a:cubicBezTo>
                  <a:pt x="33" y="145"/>
                  <a:pt x="53" y="165"/>
                  <a:pt x="77" y="165"/>
                </a:cubicBezTo>
                <a:cubicBezTo>
                  <a:pt x="125" y="165"/>
                  <a:pt x="125" y="165"/>
                  <a:pt x="125" y="165"/>
                </a:cubicBezTo>
                <a:cubicBezTo>
                  <a:pt x="149" y="165"/>
                  <a:pt x="168" y="145"/>
                  <a:pt x="168" y="121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88" y="67"/>
                  <a:pt x="188" y="67"/>
                  <a:pt x="188" y="67"/>
                </a:cubicBezTo>
                <a:cubicBezTo>
                  <a:pt x="188" y="174"/>
                  <a:pt x="188" y="174"/>
                  <a:pt x="188" y="174"/>
                </a:cubicBezTo>
                <a:cubicBezTo>
                  <a:pt x="181" y="175"/>
                  <a:pt x="176" y="182"/>
                  <a:pt x="176" y="189"/>
                </a:cubicBezTo>
                <a:cubicBezTo>
                  <a:pt x="176" y="198"/>
                  <a:pt x="183" y="205"/>
                  <a:pt x="192" y="205"/>
                </a:cubicBezTo>
                <a:cubicBezTo>
                  <a:pt x="201" y="205"/>
                  <a:pt x="208" y="198"/>
                  <a:pt x="208" y="189"/>
                </a:cubicBezTo>
                <a:cubicBezTo>
                  <a:pt x="208" y="182"/>
                  <a:pt x="203" y="175"/>
                  <a:pt x="196" y="174"/>
                </a:cubicBezTo>
                <a:close/>
                <a:moveTo>
                  <a:pt x="160" y="121"/>
                </a:moveTo>
                <a:cubicBezTo>
                  <a:pt x="160" y="141"/>
                  <a:pt x="144" y="157"/>
                  <a:pt x="125" y="157"/>
                </a:cubicBezTo>
                <a:cubicBezTo>
                  <a:pt x="77" y="157"/>
                  <a:pt x="77" y="157"/>
                  <a:pt x="77" y="157"/>
                </a:cubicBezTo>
                <a:cubicBezTo>
                  <a:pt x="57" y="157"/>
                  <a:pt x="41" y="141"/>
                  <a:pt x="41" y="121"/>
                </a:cubicBezTo>
                <a:cubicBezTo>
                  <a:pt x="41" y="85"/>
                  <a:pt x="41" y="85"/>
                  <a:pt x="41" y="85"/>
                </a:cubicBezTo>
                <a:cubicBezTo>
                  <a:pt x="90" y="112"/>
                  <a:pt x="90" y="112"/>
                  <a:pt x="90" y="112"/>
                </a:cubicBezTo>
                <a:cubicBezTo>
                  <a:pt x="92" y="113"/>
                  <a:pt x="95" y="114"/>
                  <a:pt x="99" y="114"/>
                </a:cubicBezTo>
                <a:cubicBezTo>
                  <a:pt x="102" y="114"/>
                  <a:pt x="105" y="113"/>
                  <a:pt x="108" y="112"/>
                </a:cubicBezTo>
                <a:cubicBezTo>
                  <a:pt x="160" y="82"/>
                  <a:pt x="160" y="82"/>
                  <a:pt x="160" y="82"/>
                </a:cubicBezTo>
                <a:lnTo>
                  <a:pt x="160" y="121"/>
                </a:lnTo>
                <a:close/>
                <a:moveTo>
                  <a:pt x="104" y="105"/>
                </a:moveTo>
                <a:cubicBezTo>
                  <a:pt x="101" y="106"/>
                  <a:pt x="96" y="106"/>
                  <a:pt x="94" y="105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8"/>
                  <a:pt x="8" y="57"/>
                  <a:pt x="8" y="57"/>
                </a:cubicBezTo>
                <a:cubicBezTo>
                  <a:pt x="8" y="57"/>
                  <a:pt x="9" y="57"/>
                  <a:pt x="9" y="57"/>
                </a:cubicBezTo>
                <a:cubicBezTo>
                  <a:pt x="94" y="10"/>
                  <a:pt x="94" y="10"/>
                  <a:pt x="94" y="10"/>
                </a:cubicBezTo>
                <a:cubicBezTo>
                  <a:pt x="96" y="9"/>
                  <a:pt x="101" y="9"/>
                  <a:pt x="104" y="10"/>
                </a:cubicBezTo>
                <a:cubicBezTo>
                  <a:pt x="189" y="57"/>
                  <a:pt x="189" y="57"/>
                  <a:pt x="189" y="57"/>
                </a:cubicBezTo>
                <a:cubicBezTo>
                  <a:pt x="189" y="57"/>
                  <a:pt x="189" y="57"/>
                  <a:pt x="189" y="57"/>
                </a:cubicBezTo>
                <a:cubicBezTo>
                  <a:pt x="188" y="57"/>
                  <a:pt x="188" y="57"/>
                  <a:pt x="188" y="57"/>
                </a:cubicBezTo>
                <a:cubicBezTo>
                  <a:pt x="188" y="58"/>
                  <a:pt x="188" y="58"/>
                  <a:pt x="188" y="58"/>
                </a:cubicBezTo>
                <a:lnTo>
                  <a:pt x="104" y="105"/>
                </a:lnTo>
                <a:close/>
                <a:moveTo>
                  <a:pt x="192" y="197"/>
                </a:moveTo>
                <a:cubicBezTo>
                  <a:pt x="188" y="197"/>
                  <a:pt x="184" y="193"/>
                  <a:pt x="184" y="189"/>
                </a:cubicBezTo>
                <a:cubicBezTo>
                  <a:pt x="184" y="185"/>
                  <a:pt x="188" y="181"/>
                  <a:pt x="192" y="181"/>
                </a:cubicBezTo>
                <a:cubicBezTo>
                  <a:pt x="197" y="181"/>
                  <a:pt x="200" y="185"/>
                  <a:pt x="200" y="189"/>
                </a:cubicBezTo>
                <a:cubicBezTo>
                  <a:pt x="200" y="193"/>
                  <a:pt x="197" y="197"/>
                  <a:pt x="192" y="19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latin typeface="+mn-lt"/>
            </a:endParaRPr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13AF0210-E9A4-A595-9586-93AF2E30F7DC}"/>
              </a:ext>
            </a:extLst>
          </p:cNvPr>
          <p:cNvSpPr>
            <a:spLocks noEditPoints="1"/>
          </p:cNvSpPr>
          <p:nvPr/>
        </p:nvSpPr>
        <p:spPr bwMode="auto">
          <a:xfrm rot="1294170">
            <a:off x="8713788" y="4713288"/>
            <a:ext cx="350837" cy="350837"/>
          </a:xfrm>
          <a:custGeom>
            <a:avLst/>
            <a:gdLst>
              <a:gd name="T0" fmla="*/ 220 w 220"/>
              <a:gd name="T1" fmla="*/ 110 h 220"/>
              <a:gd name="T2" fmla="*/ 193 w 220"/>
              <a:gd name="T3" fmla="*/ 64 h 220"/>
              <a:gd name="T4" fmla="*/ 176 w 220"/>
              <a:gd name="T5" fmla="*/ 58 h 220"/>
              <a:gd name="T6" fmla="*/ 171 w 220"/>
              <a:gd name="T7" fmla="*/ 53 h 220"/>
              <a:gd name="T8" fmla="*/ 203 w 220"/>
              <a:gd name="T9" fmla="*/ 68 h 220"/>
              <a:gd name="T10" fmla="*/ 141 w 220"/>
              <a:gd name="T11" fmla="*/ 13 h 220"/>
              <a:gd name="T12" fmla="*/ 118 w 220"/>
              <a:gd name="T13" fmla="*/ 38 h 220"/>
              <a:gd name="T14" fmla="*/ 110 w 220"/>
              <a:gd name="T15" fmla="*/ 8 h 220"/>
              <a:gd name="T16" fmla="*/ 65 w 220"/>
              <a:gd name="T17" fmla="*/ 28 h 220"/>
              <a:gd name="T18" fmla="*/ 55 w 220"/>
              <a:gd name="T19" fmla="*/ 50 h 220"/>
              <a:gd name="T20" fmla="*/ 47 w 220"/>
              <a:gd name="T21" fmla="*/ 30 h 220"/>
              <a:gd name="T22" fmla="*/ 67 w 220"/>
              <a:gd name="T23" fmla="*/ 18 h 220"/>
              <a:gd name="T24" fmla="*/ 51 w 220"/>
              <a:gd name="T25" fmla="*/ 57 h 220"/>
              <a:gd name="T26" fmla="*/ 76 w 220"/>
              <a:gd name="T27" fmla="*/ 42 h 220"/>
              <a:gd name="T28" fmla="*/ 80 w 220"/>
              <a:gd name="T29" fmla="*/ 24 h 220"/>
              <a:gd name="T30" fmla="*/ 97 w 220"/>
              <a:gd name="T31" fmla="*/ 51 h 220"/>
              <a:gd name="T32" fmla="*/ 81 w 220"/>
              <a:gd name="T33" fmla="*/ 69 h 220"/>
              <a:gd name="T34" fmla="*/ 59 w 220"/>
              <a:gd name="T35" fmla="*/ 95 h 220"/>
              <a:gd name="T36" fmla="*/ 63 w 220"/>
              <a:gd name="T37" fmla="*/ 117 h 220"/>
              <a:gd name="T38" fmla="*/ 120 w 220"/>
              <a:gd name="T39" fmla="*/ 155 h 220"/>
              <a:gd name="T40" fmla="*/ 118 w 220"/>
              <a:gd name="T41" fmla="*/ 180 h 220"/>
              <a:gd name="T42" fmla="*/ 81 w 220"/>
              <a:gd name="T43" fmla="*/ 208 h 220"/>
              <a:gd name="T44" fmla="*/ 62 w 220"/>
              <a:gd name="T45" fmla="*/ 159 h 220"/>
              <a:gd name="T46" fmla="*/ 53 w 220"/>
              <a:gd name="T47" fmla="*/ 120 h 220"/>
              <a:gd name="T48" fmla="*/ 19 w 220"/>
              <a:gd name="T49" fmla="*/ 65 h 220"/>
              <a:gd name="T50" fmla="*/ 10 w 220"/>
              <a:gd name="T51" fmla="*/ 91 h 220"/>
              <a:gd name="T52" fmla="*/ 61 w 220"/>
              <a:gd name="T53" fmla="*/ 133 h 220"/>
              <a:gd name="T54" fmla="*/ 67 w 220"/>
              <a:gd name="T55" fmla="*/ 178 h 220"/>
              <a:gd name="T56" fmla="*/ 8 w 220"/>
              <a:gd name="T57" fmla="*/ 110 h 220"/>
              <a:gd name="T58" fmla="*/ 101 w 220"/>
              <a:gd name="T59" fmla="*/ 204 h 220"/>
              <a:gd name="T60" fmla="*/ 130 w 220"/>
              <a:gd name="T61" fmla="*/ 166 h 220"/>
              <a:gd name="T62" fmla="*/ 82 w 220"/>
              <a:gd name="T63" fmla="*/ 125 h 220"/>
              <a:gd name="T64" fmla="*/ 57 w 220"/>
              <a:gd name="T65" fmla="*/ 108 h 220"/>
              <a:gd name="T66" fmla="*/ 70 w 220"/>
              <a:gd name="T67" fmla="*/ 96 h 220"/>
              <a:gd name="T68" fmla="*/ 90 w 220"/>
              <a:gd name="T69" fmla="*/ 70 h 220"/>
              <a:gd name="T70" fmla="*/ 101 w 220"/>
              <a:gd name="T71" fmla="*/ 38 h 220"/>
              <a:gd name="T72" fmla="*/ 82 w 220"/>
              <a:gd name="T73" fmla="*/ 12 h 220"/>
              <a:gd name="T74" fmla="*/ 118 w 220"/>
              <a:gd name="T75" fmla="*/ 46 h 220"/>
              <a:gd name="T76" fmla="*/ 175 w 220"/>
              <a:gd name="T77" fmla="*/ 31 h 220"/>
              <a:gd name="T78" fmla="*/ 156 w 220"/>
              <a:gd name="T79" fmla="*/ 61 h 220"/>
              <a:gd name="T80" fmla="*/ 180 w 220"/>
              <a:gd name="T81" fmla="*/ 65 h 220"/>
              <a:gd name="T82" fmla="*/ 198 w 220"/>
              <a:gd name="T83" fmla="*/ 75 h 220"/>
              <a:gd name="T84" fmla="*/ 206 w 220"/>
              <a:gd name="T85" fmla="*/ 84 h 220"/>
              <a:gd name="T86" fmla="*/ 168 w 220"/>
              <a:gd name="T87" fmla="*/ 81 h 220"/>
              <a:gd name="T88" fmla="*/ 179 w 220"/>
              <a:gd name="T89" fmla="*/ 127 h 220"/>
              <a:gd name="T90" fmla="*/ 184 w 220"/>
              <a:gd name="T91" fmla="*/ 180 h 220"/>
              <a:gd name="T92" fmla="*/ 189 w 220"/>
              <a:gd name="T93" fmla="*/ 123 h 220"/>
              <a:gd name="T94" fmla="*/ 163 w 220"/>
              <a:gd name="T95" fmla="*/ 99 h 220"/>
              <a:gd name="T96" fmla="*/ 211 w 220"/>
              <a:gd name="T97" fmla="*/ 9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0" h="220">
                <a:moveTo>
                  <a:pt x="110" y="0"/>
                </a:moveTo>
                <a:cubicBezTo>
                  <a:pt x="49" y="0"/>
                  <a:pt x="0" y="49"/>
                  <a:pt x="0" y="110"/>
                </a:cubicBezTo>
                <a:cubicBezTo>
                  <a:pt x="0" y="171"/>
                  <a:pt x="49" y="220"/>
                  <a:pt x="110" y="220"/>
                </a:cubicBezTo>
                <a:cubicBezTo>
                  <a:pt x="171" y="220"/>
                  <a:pt x="220" y="171"/>
                  <a:pt x="220" y="110"/>
                </a:cubicBezTo>
                <a:cubicBezTo>
                  <a:pt x="220" y="49"/>
                  <a:pt x="171" y="0"/>
                  <a:pt x="110" y="0"/>
                </a:cubicBezTo>
                <a:close/>
                <a:moveTo>
                  <a:pt x="203" y="68"/>
                </a:moveTo>
                <a:cubicBezTo>
                  <a:pt x="202" y="68"/>
                  <a:pt x="202" y="68"/>
                  <a:pt x="202" y="68"/>
                </a:cubicBezTo>
                <a:cubicBezTo>
                  <a:pt x="201" y="67"/>
                  <a:pt x="197" y="64"/>
                  <a:pt x="193" y="64"/>
                </a:cubicBezTo>
                <a:cubicBezTo>
                  <a:pt x="193" y="64"/>
                  <a:pt x="193" y="64"/>
                  <a:pt x="192" y="64"/>
                </a:cubicBezTo>
                <a:cubicBezTo>
                  <a:pt x="191" y="63"/>
                  <a:pt x="190" y="61"/>
                  <a:pt x="188" y="61"/>
                </a:cubicBezTo>
                <a:cubicBezTo>
                  <a:pt x="187" y="57"/>
                  <a:pt x="183" y="57"/>
                  <a:pt x="182" y="57"/>
                </a:cubicBezTo>
                <a:cubicBezTo>
                  <a:pt x="179" y="57"/>
                  <a:pt x="179" y="57"/>
                  <a:pt x="176" y="58"/>
                </a:cubicBezTo>
                <a:cubicBezTo>
                  <a:pt x="175" y="59"/>
                  <a:pt x="171" y="61"/>
                  <a:pt x="164" y="64"/>
                </a:cubicBezTo>
                <a:cubicBezTo>
                  <a:pt x="166" y="61"/>
                  <a:pt x="167" y="59"/>
                  <a:pt x="167" y="57"/>
                </a:cubicBezTo>
                <a:cubicBezTo>
                  <a:pt x="171" y="57"/>
                  <a:pt x="171" y="57"/>
                  <a:pt x="171" y="57"/>
                </a:cubicBezTo>
                <a:cubicBezTo>
                  <a:pt x="171" y="53"/>
                  <a:pt x="171" y="53"/>
                  <a:pt x="171" y="53"/>
                </a:cubicBezTo>
                <a:cubicBezTo>
                  <a:pt x="171" y="48"/>
                  <a:pt x="172" y="42"/>
                  <a:pt x="173" y="41"/>
                </a:cubicBezTo>
                <a:cubicBezTo>
                  <a:pt x="175" y="39"/>
                  <a:pt x="180" y="38"/>
                  <a:pt x="182" y="38"/>
                </a:cubicBezTo>
                <a:cubicBezTo>
                  <a:pt x="182" y="38"/>
                  <a:pt x="182" y="38"/>
                  <a:pt x="182" y="38"/>
                </a:cubicBezTo>
                <a:cubicBezTo>
                  <a:pt x="191" y="46"/>
                  <a:pt x="198" y="57"/>
                  <a:pt x="203" y="68"/>
                </a:cubicBezTo>
                <a:close/>
                <a:moveTo>
                  <a:pt x="182" y="38"/>
                </a:moveTo>
                <a:cubicBezTo>
                  <a:pt x="182" y="38"/>
                  <a:pt x="182" y="38"/>
                  <a:pt x="182" y="38"/>
                </a:cubicBezTo>
                <a:cubicBezTo>
                  <a:pt x="182" y="38"/>
                  <a:pt x="182" y="38"/>
                  <a:pt x="182" y="38"/>
                </a:cubicBezTo>
                <a:close/>
                <a:moveTo>
                  <a:pt x="141" y="13"/>
                </a:moveTo>
                <a:cubicBezTo>
                  <a:pt x="137" y="17"/>
                  <a:pt x="137" y="17"/>
                  <a:pt x="137" y="17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21"/>
                  <a:pt x="133" y="31"/>
                  <a:pt x="133" y="37"/>
                </a:cubicBezTo>
                <a:cubicBezTo>
                  <a:pt x="131" y="37"/>
                  <a:pt x="127" y="38"/>
                  <a:pt x="118" y="38"/>
                </a:cubicBezTo>
                <a:cubicBezTo>
                  <a:pt x="117" y="38"/>
                  <a:pt x="115" y="35"/>
                  <a:pt x="113" y="32"/>
                </a:cubicBezTo>
                <a:cubicBezTo>
                  <a:pt x="111" y="30"/>
                  <a:pt x="108" y="27"/>
                  <a:pt x="105" y="24"/>
                </a:cubicBezTo>
                <a:cubicBezTo>
                  <a:pt x="102" y="20"/>
                  <a:pt x="101" y="13"/>
                  <a:pt x="102" y="8"/>
                </a:cubicBezTo>
                <a:cubicBezTo>
                  <a:pt x="105" y="8"/>
                  <a:pt x="107" y="8"/>
                  <a:pt x="110" y="8"/>
                </a:cubicBezTo>
                <a:cubicBezTo>
                  <a:pt x="121" y="8"/>
                  <a:pt x="131" y="10"/>
                  <a:pt x="141" y="13"/>
                </a:cubicBezTo>
                <a:close/>
                <a:moveTo>
                  <a:pt x="47" y="30"/>
                </a:moveTo>
                <a:cubicBezTo>
                  <a:pt x="51" y="27"/>
                  <a:pt x="55" y="24"/>
                  <a:pt x="60" y="21"/>
                </a:cubicBezTo>
                <a:cubicBezTo>
                  <a:pt x="65" y="28"/>
                  <a:pt x="65" y="28"/>
                  <a:pt x="65" y="28"/>
                </a:cubicBezTo>
                <a:cubicBezTo>
                  <a:pt x="66" y="34"/>
                  <a:pt x="68" y="40"/>
                  <a:pt x="68" y="42"/>
                </a:cubicBezTo>
                <a:cubicBezTo>
                  <a:pt x="68" y="46"/>
                  <a:pt x="68" y="48"/>
                  <a:pt x="68" y="49"/>
                </a:cubicBezTo>
                <a:cubicBezTo>
                  <a:pt x="66" y="49"/>
                  <a:pt x="65" y="50"/>
                  <a:pt x="64" y="50"/>
                </a:cubicBezTo>
                <a:cubicBezTo>
                  <a:pt x="61" y="51"/>
                  <a:pt x="59" y="52"/>
                  <a:pt x="55" y="50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8"/>
                  <a:pt x="55" y="46"/>
                  <a:pt x="56" y="45"/>
                </a:cubicBezTo>
                <a:cubicBezTo>
                  <a:pt x="59" y="42"/>
                  <a:pt x="59" y="42"/>
                  <a:pt x="59" y="42"/>
                </a:cubicBezTo>
                <a:lnTo>
                  <a:pt x="47" y="30"/>
                </a:lnTo>
                <a:close/>
                <a:moveTo>
                  <a:pt x="67" y="18"/>
                </a:moveTo>
                <a:cubicBezTo>
                  <a:pt x="67" y="17"/>
                  <a:pt x="68" y="17"/>
                  <a:pt x="68" y="17"/>
                </a:cubicBezTo>
                <a:cubicBezTo>
                  <a:pt x="68" y="19"/>
                  <a:pt x="68" y="19"/>
                  <a:pt x="68" y="19"/>
                </a:cubicBezTo>
                <a:lnTo>
                  <a:pt x="67" y="18"/>
                </a:lnTo>
                <a:close/>
                <a:moveTo>
                  <a:pt x="41" y="35"/>
                </a:moveTo>
                <a:cubicBezTo>
                  <a:pt x="48" y="42"/>
                  <a:pt x="48" y="42"/>
                  <a:pt x="48" y="42"/>
                </a:cubicBezTo>
                <a:cubicBezTo>
                  <a:pt x="47" y="44"/>
                  <a:pt x="46" y="47"/>
                  <a:pt x="46" y="50"/>
                </a:cubicBezTo>
                <a:cubicBezTo>
                  <a:pt x="46" y="52"/>
                  <a:pt x="48" y="55"/>
                  <a:pt x="51" y="57"/>
                </a:cubicBezTo>
                <a:cubicBezTo>
                  <a:pt x="55" y="58"/>
                  <a:pt x="57" y="59"/>
                  <a:pt x="60" y="59"/>
                </a:cubicBezTo>
                <a:cubicBezTo>
                  <a:pt x="62" y="59"/>
                  <a:pt x="64" y="58"/>
                  <a:pt x="66" y="58"/>
                </a:cubicBezTo>
                <a:cubicBezTo>
                  <a:pt x="67" y="57"/>
                  <a:pt x="68" y="57"/>
                  <a:pt x="68" y="57"/>
                </a:cubicBezTo>
                <a:cubicBezTo>
                  <a:pt x="76" y="57"/>
                  <a:pt x="76" y="46"/>
                  <a:pt x="76" y="42"/>
                </a:cubicBezTo>
                <a:cubicBezTo>
                  <a:pt x="76" y="38"/>
                  <a:pt x="73" y="27"/>
                  <a:pt x="72" y="25"/>
                </a:cubicBezTo>
                <a:cubicBezTo>
                  <a:pt x="69" y="20"/>
                  <a:pt x="69" y="20"/>
                  <a:pt x="69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37"/>
                  <a:pt x="80" y="37"/>
                  <a:pt x="80" y="37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8"/>
                  <a:pt x="90" y="42"/>
                  <a:pt x="97" y="45"/>
                </a:cubicBezTo>
                <a:cubicBezTo>
                  <a:pt x="98" y="46"/>
                  <a:pt x="99" y="46"/>
                  <a:pt x="97" y="51"/>
                </a:cubicBezTo>
                <a:cubicBezTo>
                  <a:pt x="96" y="53"/>
                  <a:pt x="95" y="55"/>
                  <a:pt x="95" y="57"/>
                </a:cubicBezTo>
                <a:cubicBezTo>
                  <a:pt x="95" y="59"/>
                  <a:pt x="93" y="61"/>
                  <a:pt x="91" y="61"/>
                </a:cubicBezTo>
                <a:cubicBezTo>
                  <a:pt x="87" y="61"/>
                  <a:pt x="85" y="64"/>
                  <a:pt x="83" y="66"/>
                </a:cubicBezTo>
                <a:cubicBezTo>
                  <a:pt x="83" y="67"/>
                  <a:pt x="82" y="68"/>
                  <a:pt x="81" y="69"/>
                </a:cubicBezTo>
                <a:cubicBezTo>
                  <a:pt x="79" y="71"/>
                  <a:pt x="78" y="73"/>
                  <a:pt x="77" y="75"/>
                </a:cubicBezTo>
                <a:cubicBezTo>
                  <a:pt x="75" y="78"/>
                  <a:pt x="73" y="80"/>
                  <a:pt x="69" y="84"/>
                </a:cubicBezTo>
                <a:cubicBezTo>
                  <a:pt x="66" y="88"/>
                  <a:pt x="64" y="90"/>
                  <a:pt x="64" y="92"/>
                </a:cubicBezTo>
                <a:cubicBezTo>
                  <a:pt x="63" y="93"/>
                  <a:pt x="62" y="93"/>
                  <a:pt x="59" y="95"/>
                </a:cubicBezTo>
                <a:cubicBezTo>
                  <a:pt x="57" y="96"/>
                  <a:pt x="56" y="96"/>
                  <a:pt x="55" y="97"/>
                </a:cubicBezTo>
                <a:cubicBezTo>
                  <a:pt x="49" y="98"/>
                  <a:pt x="49" y="101"/>
                  <a:pt x="49" y="106"/>
                </a:cubicBezTo>
                <a:cubicBezTo>
                  <a:pt x="49" y="114"/>
                  <a:pt x="53" y="115"/>
                  <a:pt x="57" y="116"/>
                </a:cubicBezTo>
                <a:cubicBezTo>
                  <a:pt x="59" y="116"/>
                  <a:pt x="61" y="116"/>
                  <a:pt x="63" y="117"/>
                </a:cubicBezTo>
                <a:cubicBezTo>
                  <a:pt x="66" y="119"/>
                  <a:pt x="67" y="121"/>
                  <a:pt x="69" y="124"/>
                </a:cubicBezTo>
                <a:cubicBezTo>
                  <a:pt x="71" y="127"/>
                  <a:pt x="73" y="130"/>
                  <a:pt x="78" y="133"/>
                </a:cubicBezTo>
                <a:cubicBezTo>
                  <a:pt x="81" y="134"/>
                  <a:pt x="86" y="137"/>
                  <a:pt x="92" y="140"/>
                </a:cubicBezTo>
                <a:cubicBezTo>
                  <a:pt x="100" y="145"/>
                  <a:pt x="111" y="151"/>
                  <a:pt x="120" y="155"/>
                </a:cubicBezTo>
                <a:cubicBezTo>
                  <a:pt x="124" y="158"/>
                  <a:pt x="125" y="159"/>
                  <a:pt x="125" y="159"/>
                </a:cubicBezTo>
                <a:cubicBezTo>
                  <a:pt x="125" y="160"/>
                  <a:pt x="124" y="160"/>
                  <a:pt x="124" y="161"/>
                </a:cubicBezTo>
                <a:cubicBezTo>
                  <a:pt x="123" y="163"/>
                  <a:pt x="121" y="164"/>
                  <a:pt x="121" y="167"/>
                </a:cubicBezTo>
                <a:cubicBezTo>
                  <a:pt x="121" y="170"/>
                  <a:pt x="121" y="173"/>
                  <a:pt x="118" y="180"/>
                </a:cubicBezTo>
                <a:cubicBezTo>
                  <a:pt x="116" y="184"/>
                  <a:pt x="114" y="186"/>
                  <a:pt x="108" y="189"/>
                </a:cubicBezTo>
                <a:cubicBezTo>
                  <a:pt x="105" y="191"/>
                  <a:pt x="101" y="194"/>
                  <a:pt x="96" y="198"/>
                </a:cubicBezTo>
                <a:cubicBezTo>
                  <a:pt x="92" y="201"/>
                  <a:pt x="87" y="205"/>
                  <a:pt x="87" y="209"/>
                </a:cubicBezTo>
                <a:cubicBezTo>
                  <a:pt x="85" y="209"/>
                  <a:pt x="83" y="208"/>
                  <a:pt x="81" y="208"/>
                </a:cubicBezTo>
                <a:cubicBezTo>
                  <a:pt x="82" y="203"/>
                  <a:pt x="84" y="196"/>
                  <a:pt x="84" y="189"/>
                </a:cubicBezTo>
                <a:cubicBezTo>
                  <a:pt x="84" y="178"/>
                  <a:pt x="80" y="175"/>
                  <a:pt x="73" y="172"/>
                </a:cubicBezTo>
                <a:cubicBezTo>
                  <a:pt x="72" y="172"/>
                  <a:pt x="71" y="171"/>
                  <a:pt x="70" y="171"/>
                </a:cubicBezTo>
                <a:cubicBezTo>
                  <a:pt x="65" y="168"/>
                  <a:pt x="65" y="166"/>
                  <a:pt x="62" y="159"/>
                </a:cubicBezTo>
                <a:cubicBezTo>
                  <a:pt x="62" y="158"/>
                  <a:pt x="61" y="156"/>
                  <a:pt x="61" y="154"/>
                </a:cubicBezTo>
                <a:cubicBezTo>
                  <a:pt x="59" y="149"/>
                  <a:pt x="61" y="147"/>
                  <a:pt x="64" y="143"/>
                </a:cubicBezTo>
                <a:cubicBezTo>
                  <a:pt x="66" y="140"/>
                  <a:pt x="69" y="137"/>
                  <a:pt x="69" y="132"/>
                </a:cubicBezTo>
                <a:cubicBezTo>
                  <a:pt x="69" y="124"/>
                  <a:pt x="63" y="120"/>
                  <a:pt x="53" y="120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52" y="120"/>
                  <a:pt x="46" y="117"/>
                  <a:pt x="40" y="114"/>
                </a:cubicBezTo>
                <a:cubicBezTo>
                  <a:pt x="36" y="112"/>
                  <a:pt x="31" y="109"/>
                  <a:pt x="25" y="106"/>
                </a:cubicBezTo>
                <a:cubicBezTo>
                  <a:pt x="15" y="101"/>
                  <a:pt x="18" y="74"/>
                  <a:pt x="19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24" y="54"/>
                  <a:pt x="32" y="44"/>
                  <a:pt x="41" y="35"/>
                </a:cubicBezTo>
                <a:close/>
                <a:moveTo>
                  <a:pt x="8" y="110"/>
                </a:moveTo>
                <a:cubicBezTo>
                  <a:pt x="8" y="104"/>
                  <a:pt x="9" y="97"/>
                  <a:pt x="10" y="91"/>
                </a:cubicBezTo>
                <a:cubicBezTo>
                  <a:pt x="11" y="101"/>
                  <a:pt x="14" y="110"/>
                  <a:pt x="21" y="114"/>
                </a:cubicBezTo>
                <a:cubicBezTo>
                  <a:pt x="27" y="116"/>
                  <a:pt x="32" y="119"/>
                  <a:pt x="37" y="122"/>
                </a:cubicBezTo>
                <a:cubicBezTo>
                  <a:pt x="46" y="127"/>
                  <a:pt x="50" y="129"/>
                  <a:pt x="53" y="129"/>
                </a:cubicBezTo>
                <a:cubicBezTo>
                  <a:pt x="60" y="129"/>
                  <a:pt x="61" y="131"/>
                  <a:pt x="61" y="133"/>
                </a:cubicBezTo>
                <a:cubicBezTo>
                  <a:pt x="61" y="134"/>
                  <a:pt x="59" y="136"/>
                  <a:pt x="58" y="138"/>
                </a:cubicBezTo>
                <a:cubicBezTo>
                  <a:pt x="55" y="142"/>
                  <a:pt x="50" y="148"/>
                  <a:pt x="53" y="157"/>
                </a:cubicBezTo>
                <a:cubicBezTo>
                  <a:pt x="54" y="158"/>
                  <a:pt x="54" y="160"/>
                  <a:pt x="55" y="161"/>
                </a:cubicBezTo>
                <a:cubicBezTo>
                  <a:pt x="57" y="170"/>
                  <a:pt x="59" y="174"/>
                  <a:pt x="67" y="178"/>
                </a:cubicBezTo>
                <a:cubicBezTo>
                  <a:pt x="68" y="178"/>
                  <a:pt x="69" y="179"/>
                  <a:pt x="70" y="179"/>
                </a:cubicBezTo>
                <a:cubicBezTo>
                  <a:pt x="75" y="182"/>
                  <a:pt x="76" y="182"/>
                  <a:pt x="76" y="190"/>
                </a:cubicBezTo>
                <a:cubicBezTo>
                  <a:pt x="76" y="195"/>
                  <a:pt x="75" y="201"/>
                  <a:pt x="74" y="205"/>
                </a:cubicBezTo>
                <a:cubicBezTo>
                  <a:pt x="35" y="191"/>
                  <a:pt x="8" y="153"/>
                  <a:pt x="8" y="110"/>
                </a:cubicBezTo>
                <a:close/>
                <a:moveTo>
                  <a:pt x="110" y="212"/>
                </a:moveTo>
                <a:cubicBezTo>
                  <a:pt x="105" y="212"/>
                  <a:pt x="100" y="212"/>
                  <a:pt x="95" y="211"/>
                </a:cubicBezTo>
                <a:cubicBezTo>
                  <a:pt x="95" y="210"/>
                  <a:pt x="95" y="210"/>
                  <a:pt x="95" y="210"/>
                </a:cubicBezTo>
                <a:cubicBezTo>
                  <a:pt x="95" y="209"/>
                  <a:pt x="96" y="208"/>
                  <a:pt x="101" y="204"/>
                </a:cubicBezTo>
                <a:cubicBezTo>
                  <a:pt x="106" y="201"/>
                  <a:pt x="110" y="198"/>
                  <a:pt x="113" y="196"/>
                </a:cubicBezTo>
                <a:cubicBezTo>
                  <a:pt x="119" y="192"/>
                  <a:pt x="122" y="190"/>
                  <a:pt x="125" y="184"/>
                </a:cubicBezTo>
                <a:cubicBezTo>
                  <a:pt x="129" y="176"/>
                  <a:pt x="129" y="171"/>
                  <a:pt x="129" y="167"/>
                </a:cubicBezTo>
                <a:cubicBezTo>
                  <a:pt x="129" y="167"/>
                  <a:pt x="130" y="166"/>
                  <a:pt x="130" y="166"/>
                </a:cubicBezTo>
                <a:cubicBezTo>
                  <a:pt x="131" y="164"/>
                  <a:pt x="134" y="162"/>
                  <a:pt x="133" y="158"/>
                </a:cubicBezTo>
                <a:cubicBezTo>
                  <a:pt x="132" y="154"/>
                  <a:pt x="129" y="151"/>
                  <a:pt x="123" y="148"/>
                </a:cubicBezTo>
                <a:cubicBezTo>
                  <a:pt x="114" y="144"/>
                  <a:pt x="104" y="138"/>
                  <a:pt x="96" y="133"/>
                </a:cubicBezTo>
                <a:cubicBezTo>
                  <a:pt x="90" y="130"/>
                  <a:pt x="85" y="127"/>
                  <a:pt x="82" y="125"/>
                </a:cubicBezTo>
                <a:cubicBezTo>
                  <a:pt x="79" y="124"/>
                  <a:pt x="77" y="122"/>
                  <a:pt x="76" y="119"/>
                </a:cubicBezTo>
                <a:cubicBezTo>
                  <a:pt x="73" y="116"/>
                  <a:pt x="71" y="113"/>
                  <a:pt x="66" y="110"/>
                </a:cubicBezTo>
                <a:cubicBezTo>
                  <a:pt x="63" y="109"/>
                  <a:pt x="60" y="108"/>
                  <a:pt x="58" y="108"/>
                </a:cubicBezTo>
                <a:cubicBezTo>
                  <a:pt x="58" y="108"/>
                  <a:pt x="58" y="108"/>
                  <a:pt x="57" y="108"/>
                </a:cubicBezTo>
                <a:cubicBezTo>
                  <a:pt x="57" y="107"/>
                  <a:pt x="57" y="107"/>
                  <a:pt x="57" y="106"/>
                </a:cubicBezTo>
                <a:cubicBezTo>
                  <a:pt x="57" y="106"/>
                  <a:pt x="57" y="105"/>
                  <a:pt x="57" y="104"/>
                </a:cubicBezTo>
                <a:cubicBezTo>
                  <a:pt x="58" y="104"/>
                  <a:pt x="60" y="103"/>
                  <a:pt x="63" y="102"/>
                </a:cubicBezTo>
                <a:cubicBezTo>
                  <a:pt x="67" y="100"/>
                  <a:pt x="69" y="98"/>
                  <a:pt x="70" y="96"/>
                </a:cubicBezTo>
                <a:cubicBezTo>
                  <a:pt x="71" y="95"/>
                  <a:pt x="72" y="93"/>
                  <a:pt x="75" y="90"/>
                </a:cubicBezTo>
                <a:cubicBezTo>
                  <a:pt x="80" y="85"/>
                  <a:pt x="82" y="82"/>
                  <a:pt x="83" y="79"/>
                </a:cubicBezTo>
                <a:cubicBezTo>
                  <a:pt x="84" y="77"/>
                  <a:pt x="85" y="76"/>
                  <a:pt x="86" y="75"/>
                </a:cubicBezTo>
                <a:cubicBezTo>
                  <a:pt x="88" y="73"/>
                  <a:pt x="89" y="71"/>
                  <a:pt x="90" y="70"/>
                </a:cubicBezTo>
                <a:cubicBezTo>
                  <a:pt x="90" y="70"/>
                  <a:pt x="91" y="69"/>
                  <a:pt x="91" y="69"/>
                </a:cubicBezTo>
                <a:cubicBezTo>
                  <a:pt x="97" y="69"/>
                  <a:pt x="103" y="63"/>
                  <a:pt x="103" y="57"/>
                </a:cubicBezTo>
                <a:cubicBezTo>
                  <a:pt x="103" y="57"/>
                  <a:pt x="103" y="55"/>
                  <a:pt x="104" y="54"/>
                </a:cubicBezTo>
                <a:cubicBezTo>
                  <a:pt x="106" y="51"/>
                  <a:pt x="110" y="43"/>
                  <a:pt x="101" y="38"/>
                </a:cubicBezTo>
                <a:cubicBezTo>
                  <a:pt x="96" y="36"/>
                  <a:pt x="91" y="33"/>
                  <a:pt x="88" y="32"/>
                </a:cubicBezTo>
                <a:cubicBezTo>
                  <a:pt x="88" y="22"/>
                  <a:pt x="88" y="22"/>
                  <a:pt x="88" y="22"/>
                </a:cubicBezTo>
                <a:cubicBezTo>
                  <a:pt x="82" y="12"/>
                  <a:pt x="82" y="12"/>
                  <a:pt x="82" y="12"/>
                </a:cubicBezTo>
                <a:cubicBezTo>
                  <a:pt x="82" y="12"/>
                  <a:pt x="82" y="12"/>
                  <a:pt x="82" y="12"/>
                </a:cubicBezTo>
                <a:cubicBezTo>
                  <a:pt x="86" y="11"/>
                  <a:pt x="90" y="10"/>
                  <a:pt x="94" y="9"/>
                </a:cubicBezTo>
                <a:cubicBezTo>
                  <a:pt x="93" y="15"/>
                  <a:pt x="94" y="24"/>
                  <a:pt x="100" y="30"/>
                </a:cubicBezTo>
                <a:cubicBezTo>
                  <a:pt x="102" y="32"/>
                  <a:pt x="105" y="35"/>
                  <a:pt x="107" y="37"/>
                </a:cubicBezTo>
                <a:cubicBezTo>
                  <a:pt x="110" y="42"/>
                  <a:pt x="113" y="46"/>
                  <a:pt x="118" y="46"/>
                </a:cubicBezTo>
                <a:cubicBezTo>
                  <a:pt x="132" y="46"/>
                  <a:pt x="141" y="45"/>
                  <a:pt x="141" y="38"/>
                </a:cubicBezTo>
                <a:cubicBezTo>
                  <a:pt x="141" y="36"/>
                  <a:pt x="142" y="27"/>
                  <a:pt x="144" y="21"/>
                </a:cubicBezTo>
                <a:cubicBezTo>
                  <a:pt x="149" y="16"/>
                  <a:pt x="149" y="16"/>
                  <a:pt x="149" y="16"/>
                </a:cubicBezTo>
                <a:cubicBezTo>
                  <a:pt x="159" y="20"/>
                  <a:pt x="167" y="25"/>
                  <a:pt x="175" y="31"/>
                </a:cubicBezTo>
                <a:cubicBezTo>
                  <a:pt x="172" y="32"/>
                  <a:pt x="170" y="33"/>
                  <a:pt x="168" y="35"/>
                </a:cubicBezTo>
                <a:cubicBezTo>
                  <a:pt x="164" y="39"/>
                  <a:pt x="163" y="46"/>
                  <a:pt x="163" y="50"/>
                </a:cubicBezTo>
                <a:cubicBezTo>
                  <a:pt x="161" y="51"/>
                  <a:pt x="159" y="53"/>
                  <a:pt x="159" y="56"/>
                </a:cubicBezTo>
                <a:cubicBezTo>
                  <a:pt x="159" y="57"/>
                  <a:pt x="157" y="59"/>
                  <a:pt x="156" y="61"/>
                </a:cubicBezTo>
                <a:cubicBezTo>
                  <a:pt x="152" y="65"/>
                  <a:pt x="149" y="69"/>
                  <a:pt x="151" y="72"/>
                </a:cubicBezTo>
                <a:cubicBezTo>
                  <a:pt x="154" y="76"/>
                  <a:pt x="159" y="74"/>
                  <a:pt x="165" y="72"/>
                </a:cubicBezTo>
                <a:cubicBezTo>
                  <a:pt x="174" y="68"/>
                  <a:pt x="178" y="66"/>
                  <a:pt x="180" y="65"/>
                </a:cubicBezTo>
                <a:cubicBezTo>
                  <a:pt x="180" y="65"/>
                  <a:pt x="180" y="65"/>
                  <a:pt x="180" y="65"/>
                </a:cubicBezTo>
                <a:cubicBezTo>
                  <a:pt x="181" y="68"/>
                  <a:pt x="185" y="69"/>
                  <a:pt x="186" y="69"/>
                </a:cubicBezTo>
                <a:cubicBezTo>
                  <a:pt x="186" y="69"/>
                  <a:pt x="186" y="69"/>
                  <a:pt x="187" y="69"/>
                </a:cubicBezTo>
                <a:cubicBezTo>
                  <a:pt x="188" y="70"/>
                  <a:pt x="190" y="72"/>
                  <a:pt x="193" y="72"/>
                </a:cubicBezTo>
                <a:cubicBezTo>
                  <a:pt x="195" y="72"/>
                  <a:pt x="197" y="74"/>
                  <a:pt x="198" y="75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207" y="79"/>
                  <a:pt x="208" y="82"/>
                  <a:pt x="209" y="85"/>
                </a:cubicBezTo>
                <a:cubicBezTo>
                  <a:pt x="208" y="84"/>
                  <a:pt x="207" y="84"/>
                  <a:pt x="206" y="84"/>
                </a:cubicBezTo>
                <a:cubicBezTo>
                  <a:pt x="197" y="79"/>
                  <a:pt x="190" y="76"/>
                  <a:pt x="186" y="76"/>
                </a:cubicBezTo>
                <a:cubicBezTo>
                  <a:pt x="182" y="76"/>
                  <a:pt x="171" y="79"/>
                  <a:pt x="169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68" y="81"/>
                  <a:pt x="168" y="81"/>
                  <a:pt x="168" y="81"/>
                </a:cubicBezTo>
                <a:cubicBezTo>
                  <a:pt x="162" y="86"/>
                  <a:pt x="155" y="94"/>
                  <a:pt x="155" y="99"/>
                </a:cubicBezTo>
                <a:cubicBezTo>
                  <a:pt x="155" y="99"/>
                  <a:pt x="155" y="100"/>
                  <a:pt x="155" y="101"/>
                </a:cubicBezTo>
                <a:cubicBezTo>
                  <a:pt x="153" y="106"/>
                  <a:pt x="150" y="117"/>
                  <a:pt x="161" y="125"/>
                </a:cubicBezTo>
                <a:cubicBezTo>
                  <a:pt x="168" y="130"/>
                  <a:pt x="175" y="128"/>
                  <a:pt x="179" y="127"/>
                </a:cubicBezTo>
                <a:cubicBezTo>
                  <a:pt x="180" y="127"/>
                  <a:pt x="181" y="126"/>
                  <a:pt x="182" y="126"/>
                </a:cubicBezTo>
                <a:cubicBezTo>
                  <a:pt x="182" y="126"/>
                  <a:pt x="182" y="126"/>
                  <a:pt x="182" y="127"/>
                </a:cubicBezTo>
                <a:cubicBezTo>
                  <a:pt x="186" y="134"/>
                  <a:pt x="186" y="141"/>
                  <a:pt x="186" y="148"/>
                </a:cubicBezTo>
                <a:cubicBezTo>
                  <a:pt x="186" y="153"/>
                  <a:pt x="185" y="172"/>
                  <a:pt x="184" y="180"/>
                </a:cubicBezTo>
                <a:cubicBezTo>
                  <a:pt x="166" y="200"/>
                  <a:pt x="139" y="212"/>
                  <a:pt x="110" y="212"/>
                </a:cubicBezTo>
                <a:close/>
                <a:moveTo>
                  <a:pt x="191" y="172"/>
                </a:moveTo>
                <a:cubicBezTo>
                  <a:pt x="192" y="165"/>
                  <a:pt x="194" y="153"/>
                  <a:pt x="194" y="148"/>
                </a:cubicBezTo>
                <a:cubicBezTo>
                  <a:pt x="194" y="140"/>
                  <a:pt x="194" y="132"/>
                  <a:pt x="189" y="123"/>
                </a:cubicBezTo>
                <a:cubicBezTo>
                  <a:pt x="186" y="117"/>
                  <a:pt x="180" y="118"/>
                  <a:pt x="177" y="119"/>
                </a:cubicBezTo>
                <a:cubicBezTo>
                  <a:pt x="173" y="120"/>
                  <a:pt x="170" y="121"/>
                  <a:pt x="165" y="118"/>
                </a:cubicBezTo>
                <a:cubicBezTo>
                  <a:pt x="159" y="114"/>
                  <a:pt x="160" y="110"/>
                  <a:pt x="162" y="103"/>
                </a:cubicBezTo>
                <a:cubicBezTo>
                  <a:pt x="163" y="102"/>
                  <a:pt x="163" y="100"/>
                  <a:pt x="163" y="99"/>
                </a:cubicBezTo>
                <a:cubicBezTo>
                  <a:pt x="164" y="97"/>
                  <a:pt x="168" y="92"/>
                  <a:pt x="173" y="87"/>
                </a:cubicBezTo>
                <a:cubicBezTo>
                  <a:pt x="178" y="85"/>
                  <a:pt x="184" y="84"/>
                  <a:pt x="186" y="84"/>
                </a:cubicBezTo>
                <a:cubicBezTo>
                  <a:pt x="189" y="84"/>
                  <a:pt x="197" y="88"/>
                  <a:pt x="203" y="91"/>
                </a:cubicBezTo>
                <a:cubicBezTo>
                  <a:pt x="206" y="93"/>
                  <a:pt x="209" y="93"/>
                  <a:pt x="211" y="94"/>
                </a:cubicBezTo>
                <a:cubicBezTo>
                  <a:pt x="212" y="99"/>
                  <a:pt x="212" y="104"/>
                  <a:pt x="212" y="110"/>
                </a:cubicBezTo>
                <a:cubicBezTo>
                  <a:pt x="212" y="133"/>
                  <a:pt x="204" y="155"/>
                  <a:pt x="191" y="17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latin typeface="+mn-lt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44B17DAC-D2E2-8DB3-969B-B5C1EDE66845}"/>
              </a:ext>
            </a:extLst>
          </p:cNvPr>
          <p:cNvSpPr>
            <a:spLocks noEditPoints="1"/>
          </p:cNvSpPr>
          <p:nvPr/>
        </p:nvSpPr>
        <p:spPr bwMode="auto">
          <a:xfrm rot="20127549">
            <a:off x="8677275" y="4468813"/>
            <a:ext cx="176213" cy="114300"/>
          </a:xfrm>
          <a:custGeom>
            <a:avLst/>
            <a:gdLst>
              <a:gd name="T0" fmla="*/ 222 w 224"/>
              <a:gd name="T1" fmla="*/ 8 h 144"/>
              <a:gd name="T2" fmla="*/ 222 w 224"/>
              <a:gd name="T3" fmla="*/ 0 h 144"/>
              <a:gd name="T4" fmla="*/ 118 w 224"/>
              <a:gd name="T5" fmla="*/ 0 h 144"/>
              <a:gd name="T6" fmla="*/ 68 w 224"/>
              <a:gd name="T7" fmla="*/ 126 h 144"/>
              <a:gd name="T8" fmla="*/ 23 w 224"/>
              <a:gd name="T9" fmla="*/ 52 h 144"/>
              <a:gd name="T10" fmla="*/ 0 w 224"/>
              <a:gd name="T11" fmla="*/ 52 h 144"/>
              <a:gd name="T12" fmla="*/ 0 w 224"/>
              <a:gd name="T13" fmla="*/ 60 h 144"/>
              <a:gd name="T14" fmla="*/ 18 w 224"/>
              <a:gd name="T15" fmla="*/ 60 h 144"/>
              <a:gd name="T16" fmla="*/ 69 w 224"/>
              <a:gd name="T17" fmla="*/ 144 h 144"/>
              <a:gd name="T18" fmla="*/ 124 w 224"/>
              <a:gd name="T19" fmla="*/ 8 h 144"/>
              <a:gd name="T20" fmla="*/ 222 w 224"/>
              <a:gd name="T21" fmla="*/ 8 h 144"/>
              <a:gd name="T22" fmla="*/ 183 w 224"/>
              <a:gd name="T23" fmla="*/ 65 h 144"/>
              <a:gd name="T24" fmla="*/ 150 w 224"/>
              <a:gd name="T25" fmla="*/ 97 h 144"/>
              <a:gd name="T26" fmla="*/ 117 w 224"/>
              <a:gd name="T27" fmla="*/ 65 h 144"/>
              <a:gd name="T28" fmla="*/ 112 w 224"/>
              <a:gd name="T29" fmla="*/ 70 h 144"/>
              <a:gd name="T30" fmla="*/ 144 w 224"/>
              <a:gd name="T31" fmla="*/ 103 h 144"/>
              <a:gd name="T32" fmla="*/ 112 w 224"/>
              <a:gd name="T33" fmla="*/ 135 h 144"/>
              <a:gd name="T34" fmla="*/ 117 w 224"/>
              <a:gd name="T35" fmla="*/ 140 h 144"/>
              <a:gd name="T36" fmla="*/ 150 w 224"/>
              <a:gd name="T37" fmla="*/ 108 h 144"/>
              <a:gd name="T38" fmla="*/ 183 w 224"/>
              <a:gd name="T39" fmla="*/ 140 h 144"/>
              <a:gd name="T40" fmla="*/ 189 w 224"/>
              <a:gd name="T41" fmla="*/ 135 h 144"/>
              <a:gd name="T42" fmla="*/ 156 w 224"/>
              <a:gd name="T43" fmla="*/ 103 h 144"/>
              <a:gd name="T44" fmla="*/ 189 w 224"/>
              <a:gd name="T45" fmla="*/ 70 h 144"/>
              <a:gd name="T46" fmla="*/ 183 w 224"/>
              <a:gd name="T47" fmla="*/ 65 h 144"/>
              <a:gd name="T48" fmla="*/ 211 w 224"/>
              <a:gd name="T49" fmla="*/ 57 h 144"/>
              <a:gd name="T50" fmla="*/ 219 w 224"/>
              <a:gd name="T51" fmla="*/ 50 h 144"/>
              <a:gd name="T52" fmla="*/ 224 w 224"/>
              <a:gd name="T53" fmla="*/ 39 h 144"/>
              <a:gd name="T54" fmla="*/ 220 w 224"/>
              <a:gd name="T55" fmla="*/ 31 h 144"/>
              <a:gd name="T56" fmla="*/ 212 w 224"/>
              <a:gd name="T57" fmla="*/ 29 h 144"/>
              <a:gd name="T58" fmla="*/ 204 w 224"/>
              <a:gd name="T59" fmla="*/ 30 h 144"/>
              <a:gd name="T60" fmla="*/ 200 w 224"/>
              <a:gd name="T61" fmla="*/ 33 h 144"/>
              <a:gd name="T62" fmla="*/ 204 w 224"/>
              <a:gd name="T63" fmla="*/ 38 h 144"/>
              <a:gd name="T64" fmla="*/ 211 w 224"/>
              <a:gd name="T65" fmla="*/ 35 h 144"/>
              <a:gd name="T66" fmla="*/ 217 w 224"/>
              <a:gd name="T67" fmla="*/ 38 h 144"/>
              <a:gd name="T68" fmla="*/ 217 w 224"/>
              <a:gd name="T69" fmla="*/ 42 h 144"/>
              <a:gd name="T70" fmla="*/ 209 w 224"/>
              <a:gd name="T71" fmla="*/ 51 h 144"/>
              <a:gd name="T72" fmla="*/ 200 w 224"/>
              <a:gd name="T73" fmla="*/ 57 h 144"/>
              <a:gd name="T74" fmla="*/ 200 w 224"/>
              <a:gd name="T75" fmla="*/ 64 h 144"/>
              <a:gd name="T76" fmla="*/ 224 w 224"/>
              <a:gd name="T77" fmla="*/ 64 h 144"/>
              <a:gd name="T78" fmla="*/ 224 w 224"/>
              <a:gd name="T79" fmla="*/ 57 h 144"/>
              <a:gd name="T80" fmla="*/ 211 w 224"/>
              <a:gd name="T81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4" h="144">
                <a:moveTo>
                  <a:pt x="222" y="8"/>
                </a:moveTo>
                <a:cubicBezTo>
                  <a:pt x="222" y="0"/>
                  <a:pt x="222" y="0"/>
                  <a:pt x="22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68" y="126"/>
                  <a:pt x="68" y="126"/>
                  <a:pt x="68" y="126"/>
                </a:cubicBezTo>
                <a:cubicBezTo>
                  <a:pt x="23" y="52"/>
                  <a:pt x="23" y="52"/>
                  <a:pt x="2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60"/>
                  <a:pt x="0" y="60"/>
                  <a:pt x="0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69" y="144"/>
                  <a:pt x="69" y="144"/>
                  <a:pt x="69" y="144"/>
                </a:cubicBezTo>
                <a:cubicBezTo>
                  <a:pt x="124" y="8"/>
                  <a:pt x="124" y="8"/>
                  <a:pt x="124" y="8"/>
                </a:cubicBezTo>
                <a:lnTo>
                  <a:pt x="222" y="8"/>
                </a:lnTo>
                <a:close/>
                <a:moveTo>
                  <a:pt x="183" y="65"/>
                </a:moveTo>
                <a:cubicBezTo>
                  <a:pt x="150" y="97"/>
                  <a:pt x="150" y="97"/>
                  <a:pt x="150" y="97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2" y="70"/>
                  <a:pt x="112" y="70"/>
                  <a:pt x="112" y="70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12" y="135"/>
                  <a:pt x="112" y="135"/>
                  <a:pt x="112" y="13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83" y="140"/>
                  <a:pt x="183" y="140"/>
                  <a:pt x="183" y="140"/>
                </a:cubicBezTo>
                <a:cubicBezTo>
                  <a:pt x="189" y="135"/>
                  <a:pt x="189" y="135"/>
                  <a:pt x="189" y="135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89" y="70"/>
                  <a:pt x="189" y="70"/>
                  <a:pt x="189" y="70"/>
                </a:cubicBezTo>
                <a:lnTo>
                  <a:pt x="183" y="65"/>
                </a:lnTo>
                <a:close/>
                <a:moveTo>
                  <a:pt x="211" y="57"/>
                </a:moveTo>
                <a:cubicBezTo>
                  <a:pt x="213" y="56"/>
                  <a:pt x="216" y="53"/>
                  <a:pt x="219" y="50"/>
                </a:cubicBezTo>
                <a:cubicBezTo>
                  <a:pt x="222" y="47"/>
                  <a:pt x="224" y="43"/>
                  <a:pt x="224" y="39"/>
                </a:cubicBezTo>
                <a:cubicBezTo>
                  <a:pt x="224" y="35"/>
                  <a:pt x="223" y="33"/>
                  <a:pt x="220" y="31"/>
                </a:cubicBezTo>
                <a:cubicBezTo>
                  <a:pt x="218" y="29"/>
                  <a:pt x="215" y="29"/>
                  <a:pt x="212" y="29"/>
                </a:cubicBezTo>
                <a:cubicBezTo>
                  <a:pt x="208" y="29"/>
                  <a:pt x="206" y="29"/>
                  <a:pt x="204" y="30"/>
                </a:cubicBezTo>
                <a:cubicBezTo>
                  <a:pt x="203" y="31"/>
                  <a:pt x="201" y="32"/>
                  <a:pt x="200" y="33"/>
                </a:cubicBezTo>
                <a:cubicBezTo>
                  <a:pt x="204" y="38"/>
                  <a:pt x="204" y="38"/>
                  <a:pt x="204" y="38"/>
                </a:cubicBezTo>
                <a:cubicBezTo>
                  <a:pt x="206" y="36"/>
                  <a:pt x="208" y="35"/>
                  <a:pt x="211" y="35"/>
                </a:cubicBezTo>
                <a:cubicBezTo>
                  <a:pt x="214" y="35"/>
                  <a:pt x="216" y="36"/>
                  <a:pt x="217" y="38"/>
                </a:cubicBezTo>
                <a:cubicBezTo>
                  <a:pt x="218" y="39"/>
                  <a:pt x="218" y="41"/>
                  <a:pt x="217" y="42"/>
                </a:cubicBezTo>
                <a:cubicBezTo>
                  <a:pt x="216" y="44"/>
                  <a:pt x="214" y="47"/>
                  <a:pt x="209" y="51"/>
                </a:cubicBezTo>
                <a:cubicBezTo>
                  <a:pt x="205" y="55"/>
                  <a:pt x="202" y="57"/>
                  <a:pt x="200" y="57"/>
                </a:cubicBezTo>
                <a:cubicBezTo>
                  <a:pt x="200" y="64"/>
                  <a:pt x="200" y="64"/>
                  <a:pt x="200" y="64"/>
                </a:cubicBezTo>
                <a:cubicBezTo>
                  <a:pt x="224" y="64"/>
                  <a:pt x="224" y="64"/>
                  <a:pt x="224" y="64"/>
                </a:cubicBezTo>
                <a:cubicBezTo>
                  <a:pt x="224" y="57"/>
                  <a:pt x="224" y="57"/>
                  <a:pt x="224" y="57"/>
                </a:cubicBezTo>
                <a:lnTo>
                  <a:pt x="211" y="57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latin typeface="+mn-lt"/>
            </a:endParaRPr>
          </a:p>
        </p:txBody>
      </p:sp>
      <p:sp>
        <p:nvSpPr>
          <p:cNvPr id="50" name="Freeform 42">
            <a:extLst>
              <a:ext uri="{FF2B5EF4-FFF2-40B4-BE49-F238E27FC236}">
                <a16:creationId xmlns:a16="http://schemas.microsoft.com/office/drawing/2014/main" id="{04A5772D-1941-4CC2-9C9E-58A952C3521A}"/>
              </a:ext>
            </a:extLst>
          </p:cNvPr>
          <p:cNvSpPr>
            <a:spLocks noEditPoints="1"/>
          </p:cNvSpPr>
          <p:nvPr/>
        </p:nvSpPr>
        <p:spPr bwMode="auto">
          <a:xfrm rot="19887004">
            <a:off x="8161338" y="4738688"/>
            <a:ext cx="220662" cy="220662"/>
          </a:xfrm>
          <a:custGeom>
            <a:avLst/>
            <a:gdLst>
              <a:gd name="T0" fmla="*/ 108 w 216"/>
              <a:gd name="T1" fmla="*/ 0 h 216"/>
              <a:gd name="T2" fmla="*/ 32 w 216"/>
              <a:gd name="T3" fmla="*/ 76 h 216"/>
              <a:gd name="T4" fmla="*/ 58 w 216"/>
              <a:gd name="T5" fmla="*/ 130 h 216"/>
              <a:gd name="T6" fmla="*/ 68 w 216"/>
              <a:gd name="T7" fmla="*/ 153 h 216"/>
              <a:gd name="T8" fmla="*/ 88 w 216"/>
              <a:gd name="T9" fmla="*/ 172 h 216"/>
              <a:gd name="T10" fmla="*/ 128 w 216"/>
              <a:gd name="T11" fmla="*/ 172 h 216"/>
              <a:gd name="T12" fmla="*/ 148 w 216"/>
              <a:gd name="T13" fmla="*/ 153 h 216"/>
              <a:gd name="T14" fmla="*/ 158 w 216"/>
              <a:gd name="T15" fmla="*/ 130 h 216"/>
              <a:gd name="T16" fmla="*/ 184 w 216"/>
              <a:gd name="T17" fmla="*/ 76 h 216"/>
              <a:gd name="T18" fmla="*/ 108 w 216"/>
              <a:gd name="T19" fmla="*/ 0 h 216"/>
              <a:gd name="T20" fmla="*/ 153 w 216"/>
              <a:gd name="T21" fmla="*/ 124 h 216"/>
              <a:gd name="T22" fmla="*/ 140 w 216"/>
              <a:gd name="T23" fmla="*/ 153 h 216"/>
              <a:gd name="T24" fmla="*/ 128 w 216"/>
              <a:gd name="T25" fmla="*/ 164 h 216"/>
              <a:gd name="T26" fmla="*/ 88 w 216"/>
              <a:gd name="T27" fmla="*/ 164 h 216"/>
              <a:gd name="T28" fmla="*/ 76 w 216"/>
              <a:gd name="T29" fmla="*/ 153 h 216"/>
              <a:gd name="T30" fmla="*/ 63 w 216"/>
              <a:gd name="T31" fmla="*/ 124 h 216"/>
              <a:gd name="T32" fmla="*/ 40 w 216"/>
              <a:gd name="T33" fmla="*/ 76 h 216"/>
              <a:gd name="T34" fmla="*/ 108 w 216"/>
              <a:gd name="T35" fmla="*/ 8 h 216"/>
              <a:gd name="T36" fmla="*/ 176 w 216"/>
              <a:gd name="T37" fmla="*/ 76 h 216"/>
              <a:gd name="T38" fmla="*/ 153 w 216"/>
              <a:gd name="T39" fmla="*/ 124 h 216"/>
              <a:gd name="T40" fmla="*/ 68 w 216"/>
              <a:gd name="T41" fmla="*/ 204 h 216"/>
              <a:gd name="T42" fmla="*/ 148 w 216"/>
              <a:gd name="T43" fmla="*/ 204 h 216"/>
              <a:gd name="T44" fmla="*/ 148 w 216"/>
              <a:gd name="T45" fmla="*/ 176 h 216"/>
              <a:gd name="T46" fmla="*/ 68 w 216"/>
              <a:gd name="T47" fmla="*/ 176 h 216"/>
              <a:gd name="T48" fmla="*/ 68 w 216"/>
              <a:gd name="T49" fmla="*/ 204 h 216"/>
              <a:gd name="T50" fmla="*/ 76 w 216"/>
              <a:gd name="T51" fmla="*/ 184 h 216"/>
              <a:gd name="T52" fmla="*/ 140 w 216"/>
              <a:gd name="T53" fmla="*/ 184 h 216"/>
              <a:gd name="T54" fmla="*/ 140 w 216"/>
              <a:gd name="T55" fmla="*/ 196 h 216"/>
              <a:gd name="T56" fmla="*/ 76 w 216"/>
              <a:gd name="T57" fmla="*/ 196 h 216"/>
              <a:gd name="T58" fmla="*/ 76 w 216"/>
              <a:gd name="T59" fmla="*/ 184 h 216"/>
              <a:gd name="T60" fmla="*/ 76 w 216"/>
              <a:gd name="T61" fmla="*/ 216 h 216"/>
              <a:gd name="T62" fmla="*/ 140 w 216"/>
              <a:gd name="T63" fmla="*/ 216 h 216"/>
              <a:gd name="T64" fmla="*/ 140 w 216"/>
              <a:gd name="T65" fmla="*/ 208 h 216"/>
              <a:gd name="T66" fmla="*/ 76 w 216"/>
              <a:gd name="T67" fmla="*/ 208 h 216"/>
              <a:gd name="T68" fmla="*/ 76 w 216"/>
              <a:gd name="T69" fmla="*/ 216 h 216"/>
              <a:gd name="T70" fmla="*/ 0 w 216"/>
              <a:gd name="T71" fmla="*/ 72 h 216"/>
              <a:gd name="T72" fmla="*/ 20 w 216"/>
              <a:gd name="T73" fmla="*/ 72 h 216"/>
              <a:gd name="T74" fmla="*/ 20 w 216"/>
              <a:gd name="T75" fmla="*/ 64 h 216"/>
              <a:gd name="T76" fmla="*/ 0 w 216"/>
              <a:gd name="T77" fmla="*/ 64 h 216"/>
              <a:gd name="T78" fmla="*/ 0 w 216"/>
              <a:gd name="T79" fmla="*/ 72 h 216"/>
              <a:gd name="T80" fmla="*/ 174 w 216"/>
              <a:gd name="T81" fmla="*/ 14 h 216"/>
              <a:gd name="T82" fmla="*/ 179 w 216"/>
              <a:gd name="T83" fmla="*/ 20 h 216"/>
              <a:gd name="T84" fmla="*/ 194 w 216"/>
              <a:gd name="T85" fmla="*/ 6 h 216"/>
              <a:gd name="T86" fmla="*/ 189 w 216"/>
              <a:gd name="T87" fmla="*/ 0 h 216"/>
              <a:gd name="T88" fmla="*/ 174 w 216"/>
              <a:gd name="T89" fmla="*/ 14 h 216"/>
              <a:gd name="T90" fmla="*/ 42 w 216"/>
              <a:gd name="T91" fmla="*/ 14 h 216"/>
              <a:gd name="T92" fmla="*/ 27 w 216"/>
              <a:gd name="T93" fmla="*/ 0 h 216"/>
              <a:gd name="T94" fmla="*/ 22 w 216"/>
              <a:gd name="T95" fmla="*/ 6 h 216"/>
              <a:gd name="T96" fmla="*/ 37 w 216"/>
              <a:gd name="T97" fmla="*/ 20 h 216"/>
              <a:gd name="T98" fmla="*/ 42 w 216"/>
              <a:gd name="T99" fmla="*/ 14 h 216"/>
              <a:gd name="T100" fmla="*/ 196 w 216"/>
              <a:gd name="T101" fmla="*/ 64 h 216"/>
              <a:gd name="T102" fmla="*/ 196 w 216"/>
              <a:gd name="T103" fmla="*/ 72 h 216"/>
              <a:gd name="T104" fmla="*/ 216 w 216"/>
              <a:gd name="T105" fmla="*/ 72 h 216"/>
              <a:gd name="T106" fmla="*/ 216 w 216"/>
              <a:gd name="T107" fmla="*/ 64 h 216"/>
              <a:gd name="T108" fmla="*/ 196 w 216"/>
              <a:gd name="T109" fmla="*/ 64 h 216"/>
              <a:gd name="T110" fmla="*/ 52 w 216"/>
              <a:gd name="T111" fmla="*/ 72 h 216"/>
              <a:gd name="T112" fmla="*/ 60 w 216"/>
              <a:gd name="T113" fmla="*/ 72 h 216"/>
              <a:gd name="T114" fmla="*/ 100 w 216"/>
              <a:gd name="T115" fmla="*/ 32 h 216"/>
              <a:gd name="T116" fmla="*/ 100 w 216"/>
              <a:gd name="T117" fmla="*/ 24 h 216"/>
              <a:gd name="T118" fmla="*/ 52 w 216"/>
              <a:gd name="T119" fmla="*/ 7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6" h="216">
                <a:moveTo>
                  <a:pt x="108" y="0"/>
                </a:moveTo>
                <a:cubicBezTo>
                  <a:pt x="66" y="0"/>
                  <a:pt x="32" y="34"/>
                  <a:pt x="32" y="76"/>
                </a:cubicBezTo>
                <a:cubicBezTo>
                  <a:pt x="32" y="104"/>
                  <a:pt x="57" y="129"/>
                  <a:pt x="58" y="130"/>
                </a:cubicBezTo>
                <a:cubicBezTo>
                  <a:pt x="63" y="135"/>
                  <a:pt x="68" y="146"/>
                  <a:pt x="68" y="153"/>
                </a:cubicBezTo>
                <a:cubicBezTo>
                  <a:pt x="68" y="164"/>
                  <a:pt x="77" y="172"/>
                  <a:pt x="88" y="172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39" y="172"/>
                  <a:pt x="148" y="164"/>
                  <a:pt x="148" y="153"/>
                </a:cubicBezTo>
                <a:cubicBezTo>
                  <a:pt x="148" y="146"/>
                  <a:pt x="153" y="135"/>
                  <a:pt x="158" y="130"/>
                </a:cubicBezTo>
                <a:cubicBezTo>
                  <a:pt x="159" y="129"/>
                  <a:pt x="184" y="104"/>
                  <a:pt x="184" y="76"/>
                </a:cubicBezTo>
                <a:cubicBezTo>
                  <a:pt x="184" y="34"/>
                  <a:pt x="150" y="0"/>
                  <a:pt x="108" y="0"/>
                </a:cubicBezTo>
                <a:close/>
                <a:moveTo>
                  <a:pt x="153" y="124"/>
                </a:moveTo>
                <a:cubicBezTo>
                  <a:pt x="146" y="131"/>
                  <a:pt x="140" y="144"/>
                  <a:pt x="140" y="153"/>
                </a:cubicBezTo>
                <a:cubicBezTo>
                  <a:pt x="140" y="159"/>
                  <a:pt x="135" y="164"/>
                  <a:pt x="128" y="164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1" y="164"/>
                  <a:pt x="76" y="159"/>
                  <a:pt x="76" y="153"/>
                </a:cubicBezTo>
                <a:cubicBezTo>
                  <a:pt x="76" y="144"/>
                  <a:pt x="71" y="131"/>
                  <a:pt x="63" y="124"/>
                </a:cubicBezTo>
                <a:cubicBezTo>
                  <a:pt x="63" y="124"/>
                  <a:pt x="40" y="101"/>
                  <a:pt x="40" y="76"/>
                </a:cubicBezTo>
                <a:cubicBezTo>
                  <a:pt x="40" y="39"/>
                  <a:pt x="71" y="8"/>
                  <a:pt x="108" y="8"/>
                </a:cubicBezTo>
                <a:cubicBezTo>
                  <a:pt x="146" y="8"/>
                  <a:pt x="176" y="39"/>
                  <a:pt x="176" y="76"/>
                </a:cubicBezTo>
                <a:cubicBezTo>
                  <a:pt x="176" y="101"/>
                  <a:pt x="153" y="124"/>
                  <a:pt x="153" y="124"/>
                </a:cubicBezTo>
                <a:close/>
                <a:moveTo>
                  <a:pt x="68" y="204"/>
                </a:moveTo>
                <a:cubicBezTo>
                  <a:pt x="148" y="204"/>
                  <a:pt x="148" y="204"/>
                  <a:pt x="148" y="204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68" y="176"/>
                  <a:pt x="68" y="176"/>
                  <a:pt x="68" y="176"/>
                </a:cubicBezTo>
                <a:lnTo>
                  <a:pt x="68" y="204"/>
                </a:lnTo>
                <a:close/>
                <a:moveTo>
                  <a:pt x="76" y="184"/>
                </a:moveTo>
                <a:cubicBezTo>
                  <a:pt x="140" y="184"/>
                  <a:pt x="140" y="184"/>
                  <a:pt x="140" y="184"/>
                </a:cubicBezTo>
                <a:cubicBezTo>
                  <a:pt x="140" y="196"/>
                  <a:pt x="140" y="196"/>
                  <a:pt x="140" y="196"/>
                </a:cubicBezTo>
                <a:cubicBezTo>
                  <a:pt x="76" y="196"/>
                  <a:pt x="76" y="196"/>
                  <a:pt x="76" y="196"/>
                </a:cubicBezTo>
                <a:lnTo>
                  <a:pt x="76" y="184"/>
                </a:lnTo>
                <a:close/>
                <a:moveTo>
                  <a:pt x="76" y="216"/>
                </a:moveTo>
                <a:cubicBezTo>
                  <a:pt x="140" y="216"/>
                  <a:pt x="140" y="216"/>
                  <a:pt x="140" y="216"/>
                </a:cubicBezTo>
                <a:cubicBezTo>
                  <a:pt x="140" y="208"/>
                  <a:pt x="140" y="208"/>
                  <a:pt x="140" y="208"/>
                </a:cubicBezTo>
                <a:cubicBezTo>
                  <a:pt x="76" y="208"/>
                  <a:pt x="76" y="208"/>
                  <a:pt x="76" y="208"/>
                </a:cubicBezTo>
                <a:lnTo>
                  <a:pt x="76" y="216"/>
                </a:lnTo>
                <a:close/>
                <a:moveTo>
                  <a:pt x="0" y="72"/>
                </a:moveTo>
                <a:cubicBezTo>
                  <a:pt x="20" y="72"/>
                  <a:pt x="20" y="72"/>
                  <a:pt x="20" y="72"/>
                </a:cubicBezTo>
                <a:cubicBezTo>
                  <a:pt x="20" y="64"/>
                  <a:pt x="20" y="64"/>
                  <a:pt x="20" y="64"/>
                </a:cubicBezTo>
                <a:cubicBezTo>
                  <a:pt x="0" y="64"/>
                  <a:pt x="0" y="64"/>
                  <a:pt x="0" y="64"/>
                </a:cubicBezTo>
                <a:lnTo>
                  <a:pt x="0" y="72"/>
                </a:lnTo>
                <a:close/>
                <a:moveTo>
                  <a:pt x="174" y="14"/>
                </a:moveTo>
                <a:cubicBezTo>
                  <a:pt x="179" y="20"/>
                  <a:pt x="179" y="20"/>
                  <a:pt x="179" y="20"/>
                </a:cubicBezTo>
                <a:cubicBezTo>
                  <a:pt x="194" y="6"/>
                  <a:pt x="194" y="6"/>
                  <a:pt x="194" y="6"/>
                </a:cubicBezTo>
                <a:cubicBezTo>
                  <a:pt x="189" y="0"/>
                  <a:pt x="189" y="0"/>
                  <a:pt x="189" y="0"/>
                </a:cubicBezTo>
                <a:lnTo>
                  <a:pt x="174" y="14"/>
                </a:lnTo>
                <a:close/>
                <a:moveTo>
                  <a:pt x="42" y="14"/>
                </a:moveTo>
                <a:cubicBezTo>
                  <a:pt x="27" y="0"/>
                  <a:pt x="27" y="0"/>
                  <a:pt x="27" y="0"/>
                </a:cubicBezTo>
                <a:cubicBezTo>
                  <a:pt x="22" y="6"/>
                  <a:pt x="22" y="6"/>
                  <a:pt x="22" y="6"/>
                </a:cubicBezTo>
                <a:cubicBezTo>
                  <a:pt x="37" y="20"/>
                  <a:pt x="37" y="20"/>
                  <a:pt x="37" y="20"/>
                </a:cubicBezTo>
                <a:lnTo>
                  <a:pt x="42" y="14"/>
                </a:lnTo>
                <a:close/>
                <a:moveTo>
                  <a:pt x="196" y="64"/>
                </a:moveTo>
                <a:cubicBezTo>
                  <a:pt x="196" y="72"/>
                  <a:pt x="196" y="72"/>
                  <a:pt x="196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16" y="64"/>
                  <a:pt x="216" y="64"/>
                  <a:pt x="216" y="64"/>
                </a:cubicBezTo>
                <a:lnTo>
                  <a:pt x="196" y="64"/>
                </a:lnTo>
                <a:close/>
                <a:moveTo>
                  <a:pt x="52" y="72"/>
                </a:moveTo>
                <a:cubicBezTo>
                  <a:pt x="60" y="72"/>
                  <a:pt x="60" y="72"/>
                  <a:pt x="60" y="72"/>
                </a:cubicBezTo>
                <a:cubicBezTo>
                  <a:pt x="60" y="50"/>
                  <a:pt x="78" y="32"/>
                  <a:pt x="100" y="32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74" y="24"/>
                  <a:pt x="52" y="46"/>
                  <a:pt x="52" y="7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latin typeface="+mn-lt"/>
            </a:endParaRPr>
          </a:p>
        </p:txBody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C8540B00-6D56-108A-5F0F-08BEC6FC37F6}"/>
              </a:ext>
            </a:extLst>
          </p:cNvPr>
          <p:cNvSpPr>
            <a:spLocks noEditPoints="1"/>
          </p:cNvSpPr>
          <p:nvPr/>
        </p:nvSpPr>
        <p:spPr bwMode="auto">
          <a:xfrm rot="20318719">
            <a:off x="8058150" y="4073525"/>
            <a:ext cx="406400" cy="357188"/>
          </a:xfrm>
          <a:custGeom>
            <a:avLst/>
            <a:gdLst>
              <a:gd name="T0" fmla="*/ 232 w 232"/>
              <a:gd name="T1" fmla="*/ 165 h 204"/>
              <a:gd name="T2" fmla="*/ 193 w 232"/>
              <a:gd name="T3" fmla="*/ 81 h 204"/>
              <a:gd name="T4" fmla="*/ 32 w 232"/>
              <a:gd name="T5" fmla="*/ 81 h 204"/>
              <a:gd name="T6" fmla="*/ 0 w 232"/>
              <a:gd name="T7" fmla="*/ 165 h 204"/>
              <a:gd name="T8" fmla="*/ 39 w 232"/>
              <a:gd name="T9" fmla="*/ 204 h 204"/>
              <a:gd name="T10" fmla="*/ 113 w 232"/>
              <a:gd name="T11" fmla="*/ 162 h 204"/>
              <a:gd name="T12" fmla="*/ 193 w 232"/>
              <a:gd name="T13" fmla="*/ 204 h 204"/>
              <a:gd name="T14" fmla="*/ 78 w 232"/>
              <a:gd name="T15" fmla="*/ 154 h 204"/>
              <a:gd name="T16" fmla="*/ 50 w 232"/>
              <a:gd name="T17" fmla="*/ 154 h 204"/>
              <a:gd name="T18" fmla="*/ 48 w 232"/>
              <a:gd name="T19" fmla="*/ 129 h 204"/>
              <a:gd name="T20" fmla="*/ 51 w 232"/>
              <a:gd name="T21" fmla="*/ 132 h 204"/>
              <a:gd name="T22" fmla="*/ 57 w 232"/>
              <a:gd name="T23" fmla="*/ 138 h 204"/>
              <a:gd name="T24" fmla="*/ 62 w 232"/>
              <a:gd name="T25" fmla="*/ 143 h 204"/>
              <a:gd name="T26" fmla="*/ 69 w 232"/>
              <a:gd name="T27" fmla="*/ 148 h 204"/>
              <a:gd name="T28" fmla="*/ 76 w 232"/>
              <a:gd name="T29" fmla="*/ 153 h 204"/>
              <a:gd name="T30" fmla="*/ 86 w 232"/>
              <a:gd name="T31" fmla="*/ 148 h 204"/>
              <a:gd name="T32" fmla="*/ 80 w 232"/>
              <a:gd name="T33" fmla="*/ 146 h 204"/>
              <a:gd name="T34" fmla="*/ 74 w 232"/>
              <a:gd name="T35" fmla="*/ 142 h 204"/>
              <a:gd name="T36" fmla="*/ 67 w 232"/>
              <a:gd name="T37" fmla="*/ 137 h 204"/>
              <a:gd name="T38" fmla="*/ 62 w 232"/>
              <a:gd name="T39" fmla="*/ 133 h 204"/>
              <a:gd name="T40" fmla="*/ 58 w 232"/>
              <a:gd name="T41" fmla="*/ 128 h 204"/>
              <a:gd name="T42" fmla="*/ 54 w 232"/>
              <a:gd name="T43" fmla="*/ 123 h 204"/>
              <a:gd name="T44" fmla="*/ 40 w 232"/>
              <a:gd name="T45" fmla="*/ 81 h 204"/>
              <a:gd name="T46" fmla="*/ 186 w 232"/>
              <a:gd name="T47" fmla="*/ 81 h 204"/>
              <a:gd name="T48" fmla="*/ 177 w 232"/>
              <a:gd name="T49" fmla="*/ 116 h 204"/>
              <a:gd name="T50" fmla="*/ 172 w 232"/>
              <a:gd name="T51" fmla="*/ 123 h 204"/>
              <a:gd name="T52" fmla="*/ 168 w 232"/>
              <a:gd name="T53" fmla="*/ 128 h 204"/>
              <a:gd name="T54" fmla="*/ 163 w 232"/>
              <a:gd name="T55" fmla="*/ 133 h 204"/>
              <a:gd name="T56" fmla="*/ 158 w 232"/>
              <a:gd name="T57" fmla="*/ 137 h 204"/>
              <a:gd name="T58" fmla="*/ 149 w 232"/>
              <a:gd name="T59" fmla="*/ 144 h 204"/>
              <a:gd name="T60" fmla="*/ 144 w 232"/>
              <a:gd name="T61" fmla="*/ 146 h 204"/>
              <a:gd name="T62" fmla="*/ 141 w 232"/>
              <a:gd name="T63" fmla="*/ 148 h 204"/>
              <a:gd name="T64" fmla="*/ 86 w 232"/>
              <a:gd name="T65" fmla="*/ 148 h 204"/>
              <a:gd name="T66" fmla="*/ 153 w 232"/>
              <a:gd name="T67" fmla="*/ 151 h 204"/>
              <a:gd name="T68" fmla="*/ 159 w 232"/>
              <a:gd name="T69" fmla="*/ 147 h 204"/>
              <a:gd name="T70" fmla="*/ 164 w 232"/>
              <a:gd name="T71" fmla="*/ 143 h 204"/>
              <a:gd name="T72" fmla="*/ 170 w 232"/>
              <a:gd name="T73" fmla="*/ 137 h 204"/>
              <a:gd name="T74" fmla="*/ 175 w 232"/>
              <a:gd name="T75" fmla="*/ 132 h 204"/>
              <a:gd name="T76" fmla="*/ 180 w 232"/>
              <a:gd name="T77" fmla="*/ 125 h 204"/>
              <a:gd name="T78" fmla="*/ 211 w 232"/>
              <a:gd name="T79" fmla="*/ 156 h 204"/>
              <a:gd name="T80" fmla="*/ 184 w 232"/>
              <a:gd name="T81" fmla="*/ 18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2" h="204">
                <a:moveTo>
                  <a:pt x="190" y="162"/>
                </a:moveTo>
                <a:cubicBezTo>
                  <a:pt x="232" y="165"/>
                  <a:pt x="232" y="165"/>
                  <a:pt x="232" y="165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90" y="107"/>
                  <a:pt x="193" y="94"/>
                  <a:pt x="193" y="81"/>
                </a:cubicBezTo>
                <a:cubicBezTo>
                  <a:pt x="193" y="36"/>
                  <a:pt x="157" y="0"/>
                  <a:pt x="113" y="0"/>
                </a:cubicBezTo>
                <a:cubicBezTo>
                  <a:pt x="68" y="0"/>
                  <a:pt x="32" y="36"/>
                  <a:pt x="32" y="81"/>
                </a:cubicBezTo>
                <a:cubicBezTo>
                  <a:pt x="32" y="96"/>
                  <a:pt x="36" y="110"/>
                  <a:pt x="44" y="122"/>
                </a:cubicBezTo>
                <a:cubicBezTo>
                  <a:pt x="0" y="165"/>
                  <a:pt x="0" y="165"/>
                  <a:pt x="0" y="165"/>
                </a:cubicBezTo>
                <a:cubicBezTo>
                  <a:pt x="42" y="162"/>
                  <a:pt x="42" y="162"/>
                  <a:pt x="42" y="162"/>
                </a:cubicBezTo>
                <a:cubicBezTo>
                  <a:pt x="39" y="204"/>
                  <a:pt x="39" y="204"/>
                  <a:pt x="39" y="204"/>
                </a:cubicBezTo>
                <a:cubicBezTo>
                  <a:pt x="86" y="157"/>
                  <a:pt x="86" y="157"/>
                  <a:pt x="86" y="157"/>
                </a:cubicBezTo>
                <a:cubicBezTo>
                  <a:pt x="94" y="160"/>
                  <a:pt x="103" y="162"/>
                  <a:pt x="113" y="162"/>
                </a:cubicBezTo>
                <a:cubicBezTo>
                  <a:pt x="124" y="162"/>
                  <a:pt x="135" y="159"/>
                  <a:pt x="144" y="155"/>
                </a:cubicBezTo>
                <a:cubicBezTo>
                  <a:pt x="193" y="204"/>
                  <a:pt x="193" y="204"/>
                  <a:pt x="193" y="204"/>
                </a:cubicBezTo>
                <a:lnTo>
                  <a:pt x="190" y="162"/>
                </a:lnTo>
                <a:close/>
                <a:moveTo>
                  <a:pt x="78" y="154"/>
                </a:moveTo>
                <a:cubicBezTo>
                  <a:pt x="48" y="183"/>
                  <a:pt x="48" y="183"/>
                  <a:pt x="48" y="183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49" y="129"/>
                  <a:pt x="49" y="130"/>
                  <a:pt x="50" y="131"/>
                </a:cubicBezTo>
                <a:cubicBezTo>
                  <a:pt x="50" y="132"/>
                  <a:pt x="51" y="132"/>
                  <a:pt x="51" y="132"/>
                </a:cubicBezTo>
                <a:cubicBezTo>
                  <a:pt x="52" y="134"/>
                  <a:pt x="54" y="136"/>
                  <a:pt x="55" y="137"/>
                </a:cubicBezTo>
                <a:cubicBezTo>
                  <a:pt x="56" y="138"/>
                  <a:pt x="56" y="138"/>
                  <a:pt x="57" y="138"/>
                </a:cubicBezTo>
                <a:cubicBezTo>
                  <a:pt x="58" y="140"/>
                  <a:pt x="60" y="142"/>
                  <a:pt x="62" y="143"/>
                </a:cubicBezTo>
                <a:cubicBezTo>
                  <a:pt x="62" y="143"/>
                  <a:pt x="62" y="143"/>
                  <a:pt x="62" y="143"/>
                </a:cubicBezTo>
                <a:cubicBezTo>
                  <a:pt x="64" y="145"/>
                  <a:pt x="65" y="146"/>
                  <a:pt x="67" y="147"/>
                </a:cubicBezTo>
                <a:cubicBezTo>
                  <a:pt x="68" y="148"/>
                  <a:pt x="68" y="148"/>
                  <a:pt x="69" y="148"/>
                </a:cubicBezTo>
                <a:cubicBezTo>
                  <a:pt x="70" y="149"/>
                  <a:pt x="72" y="150"/>
                  <a:pt x="74" y="151"/>
                </a:cubicBezTo>
                <a:cubicBezTo>
                  <a:pt x="75" y="152"/>
                  <a:pt x="75" y="152"/>
                  <a:pt x="76" y="153"/>
                </a:cubicBezTo>
                <a:cubicBezTo>
                  <a:pt x="77" y="153"/>
                  <a:pt x="77" y="153"/>
                  <a:pt x="78" y="154"/>
                </a:cubicBezTo>
                <a:close/>
                <a:moveTo>
                  <a:pt x="86" y="148"/>
                </a:moveTo>
                <a:cubicBezTo>
                  <a:pt x="85" y="148"/>
                  <a:pt x="83" y="147"/>
                  <a:pt x="82" y="147"/>
                </a:cubicBezTo>
                <a:cubicBezTo>
                  <a:pt x="81" y="146"/>
                  <a:pt x="81" y="146"/>
                  <a:pt x="80" y="146"/>
                </a:cubicBezTo>
                <a:cubicBezTo>
                  <a:pt x="79" y="145"/>
                  <a:pt x="78" y="145"/>
                  <a:pt x="77" y="144"/>
                </a:cubicBezTo>
                <a:cubicBezTo>
                  <a:pt x="76" y="143"/>
                  <a:pt x="75" y="143"/>
                  <a:pt x="74" y="142"/>
                </a:cubicBezTo>
                <a:cubicBezTo>
                  <a:pt x="73" y="142"/>
                  <a:pt x="73" y="141"/>
                  <a:pt x="72" y="141"/>
                </a:cubicBezTo>
                <a:cubicBezTo>
                  <a:pt x="70" y="140"/>
                  <a:pt x="68" y="138"/>
                  <a:pt x="67" y="137"/>
                </a:cubicBezTo>
                <a:cubicBezTo>
                  <a:pt x="66" y="137"/>
                  <a:pt x="66" y="136"/>
                  <a:pt x="66" y="136"/>
                </a:cubicBezTo>
                <a:cubicBezTo>
                  <a:pt x="65" y="135"/>
                  <a:pt x="63" y="134"/>
                  <a:pt x="62" y="133"/>
                </a:cubicBezTo>
                <a:cubicBezTo>
                  <a:pt x="62" y="132"/>
                  <a:pt x="61" y="132"/>
                  <a:pt x="60" y="131"/>
                </a:cubicBezTo>
                <a:cubicBezTo>
                  <a:pt x="60" y="130"/>
                  <a:pt x="59" y="129"/>
                  <a:pt x="58" y="128"/>
                </a:cubicBezTo>
                <a:cubicBezTo>
                  <a:pt x="57" y="127"/>
                  <a:pt x="57" y="127"/>
                  <a:pt x="56" y="126"/>
                </a:cubicBezTo>
                <a:cubicBezTo>
                  <a:pt x="55" y="125"/>
                  <a:pt x="55" y="124"/>
                  <a:pt x="54" y="123"/>
                </a:cubicBezTo>
                <a:cubicBezTo>
                  <a:pt x="53" y="122"/>
                  <a:pt x="53" y="122"/>
                  <a:pt x="52" y="121"/>
                </a:cubicBezTo>
                <a:cubicBezTo>
                  <a:pt x="45" y="109"/>
                  <a:pt x="40" y="95"/>
                  <a:pt x="40" y="81"/>
                </a:cubicBezTo>
                <a:cubicBezTo>
                  <a:pt x="40" y="41"/>
                  <a:pt x="73" y="8"/>
                  <a:pt x="113" y="8"/>
                </a:cubicBezTo>
                <a:cubicBezTo>
                  <a:pt x="153" y="8"/>
                  <a:pt x="186" y="41"/>
                  <a:pt x="186" y="81"/>
                </a:cubicBezTo>
                <a:cubicBezTo>
                  <a:pt x="186" y="93"/>
                  <a:pt x="182" y="105"/>
                  <a:pt x="177" y="115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6" y="117"/>
                  <a:pt x="175" y="119"/>
                  <a:pt x="174" y="121"/>
                </a:cubicBezTo>
                <a:cubicBezTo>
                  <a:pt x="173" y="121"/>
                  <a:pt x="173" y="122"/>
                  <a:pt x="172" y="123"/>
                </a:cubicBezTo>
                <a:cubicBezTo>
                  <a:pt x="171" y="124"/>
                  <a:pt x="170" y="125"/>
                  <a:pt x="169" y="126"/>
                </a:cubicBezTo>
                <a:cubicBezTo>
                  <a:pt x="169" y="127"/>
                  <a:pt x="168" y="128"/>
                  <a:pt x="168" y="128"/>
                </a:cubicBezTo>
                <a:cubicBezTo>
                  <a:pt x="167" y="129"/>
                  <a:pt x="166" y="130"/>
                  <a:pt x="165" y="131"/>
                </a:cubicBezTo>
                <a:cubicBezTo>
                  <a:pt x="164" y="132"/>
                  <a:pt x="164" y="133"/>
                  <a:pt x="163" y="133"/>
                </a:cubicBezTo>
                <a:cubicBezTo>
                  <a:pt x="162" y="134"/>
                  <a:pt x="161" y="135"/>
                  <a:pt x="160" y="136"/>
                </a:cubicBezTo>
                <a:cubicBezTo>
                  <a:pt x="160" y="136"/>
                  <a:pt x="159" y="137"/>
                  <a:pt x="158" y="137"/>
                </a:cubicBezTo>
                <a:cubicBezTo>
                  <a:pt x="158" y="138"/>
                  <a:pt x="157" y="139"/>
                  <a:pt x="156" y="139"/>
                </a:cubicBezTo>
                <a:cubicBezTo>
                  <a:pt x="154" y="141"/>
                  <a:pt x="151" y="143"/>
                  <a:pt x="149" y="144"/>
                </a:cubicBezTo>
                <a:cubicBezTo>
                  <a:pt x="149" y="144"/>
                  <a:pt x="149" y="144"/>
                  <a:pt x="149" y="144"/>
                </a:cubicBezTo>
                <a:cubicBezTo>
                  <a:pt x="147" y="145"/>
                  <a:pt x="146" y="146"/>
                  <a:pt x="144" y="146"/>
                </a:cubicBezTo>
                <a:cubicBezTo>
                  <a:pt x="144" y="147"/>
                  <a:pt x="143" y="147"/>
                  <a:pt x="142" y="147"/>
                </a:cubicBezTo>
                <a:cubicBezTo>
                  <a:pt x="141" y="148"/>
                  <a:pt x="141" y="148"/>
                  <a:pt x="141" y="148"/>
                </a:cubicBezTo>
                <a:cubicBezTo>
                  <a:pt x="132" y="152"/>
                  <a:pt x="123" y="154"/>
                  <a:pt x="113" y="154"/>
                </a:cubicBezTo>
                <a:cubicBezTo>
                  <a:pt x="103" y="154"/>
                  <a:pt x="94" y="152"/>
                  <a:pt x="86" y="148"/>
                </a:cubicBezTo>
                <a:close/>
                <a:moveTo>
                  <a:pt x="152" y="151"/>
                </a:moveTo>
                <a:cubicBezTo>
                  <a:pt x="152" y="151"/>
                  <a:pt x="153" y="151"/>
                  <a:pt x="153" y="151"/>
                </a:cubicBezTo>
                <a:cubicBezTo>
                  <a:pt x="155" y="150"/>
                  <a:pt x="156" y="149"/>
                  <a:pt x="157" y="148"/>
                </a:cubicBezTo>
                <a:cubicBezTo>
                  <a:pt x="158" y="148"/>
                  <a:pt x="158" y="147"/>
                  <a:pt x="159" y="147"/>
                </a:cubicBezTo>
                <a:cubicBezTo>
                  <a:pt x="161" y="146"/>
                  <a:pt x="162" y="145"/>
                  <a:pt x="163" y="144"/>
                </a:cubicBezTo>
                <a:cubicBezTo>
                  <a:pt x="164" y="143"/>
                  <a:pt x="164" y="143"/>
                  <a:pt x="164" y="143"/>
                </a:cubicBezTo>
                <a:cubicBezTo>
                  <a:pt x="166" y="141"/>
                  <a:pt x="168" y="140"/>
                  <a:pt x="169" y="138"/>
                </a:cubicBezTo>
                <a:cubicBezTo>
                  <a:pt x="170" y="138"/>
                  <a:pt x="170" y="138"/>
                  <a:pt x="170" y="137"/>
                </a:cubicBezTo>
                <a:cubicBezTo>
                  <a:pt x="172" y="136"/>
                  <a:pt x="173" y="134"/>
                  <a:pt x="175" y="132"/>
                </a:cubicBezTo>
                <a:cubicBezTo>
                  <a:pt x="175" y="132"/>
                  <a:pt x="175" y="132"/>
                  <a:pt x="175" y="132"/>
                </a:cubicBezTo>
                <a:cubicBezTo>
                  <a:pt x="177" y="130"/>
                  <a:pt x="178" y="128"/>
                  <a:pt x="179" y="127"/>
                </a:cubicBezTo>
                <a:cubicBezTo>
                  <a:pt x="179" y="126"/>
                  <a:pt x="180" y="126"/>
                  <a:pt x="180" y="125"/>
                </a:cubicBezTo>
                <a:cubicBezTo>
                  <a:pt x="180" y="125"/>
                  <a:pt x="180" y="125"/>
                  <a:pt x="180" y="125"/>
                </a:cubicBezTo>
                <a:cubicBezTo>
                  <a:pt x="211" y="156"/>
                  <a:pt x="211" y="156"/>
                  <a:pt x="211" y="156"/>
                </a:cubicBezTo>
                <a:cubicBezTo>
                  <a:pt x="182" y="154"/>
                  <a:pt x="182" y="154"/>
                  <a:pt x="182" y="154"/>
                </a:cubicBezTo>
                <a:cubicBezTo>
                  <a:pt x="184" y="183"/>
                  <a:pt x="184" y="183"/>
                  <a:pt x="184" y="183"/>
                </a:cubicBezTo>
                <a:lnTo>
                  <a:pt x="152" y="151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0BD835-F2D2-1601-C233-FC561E6B5D7E}"/>
              </a:ext>
            </a:extLst>
          </p:cNvPr>
          <p:cNvGrpSpPr>
            <a:grpSpLocks/>
          </p:cNvGrpSpPr>
          <p:nvPr/>
        </p:nvGrpSpPr>
        <p:grpSpPr bwMode="auto">
          <a:xfrm>
            <a:off x="1060450" y="2762250"/>
            <a:ext cx="1339850" cy="1485900"/>
            <a:chOff x="1370353" y="3803801"/>
            <a:chExt cx="1786488" cy="198042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A234E2-1E83-9CA8-0437-6D44F7D34C31}"/>
                </a:ext>
              </a:extLst>
            </p:cNvPr>
            <p:cNvSpPr/>
            <p:nvPr/>
          </p:nvSpPr>
          <p:spPr>
            <a:xfrm>
              <a:off x="1370353" y="3803801"/>
              <a:ext cx="1786488" cy="198042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/>
            </a:p>
          </p:txBody>
        </p:sp>
        <p:sp>
          <p:nvSpPr>
            <p:cNvPr id="23572" name="TextBox 38">
              <a:extLst>
                <a:ext uri="{FF2B5EF4-FFF2-40B4-BE49-F238E27FC236}">
                  <a16:creationId xmlns:a16="http://schemas.microsoft.com/office/drawing/2014/main" id="{32C2C9A5-CA9F-7A1E-1AC4-7A18BEB0E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798" y="4386520"/>
              <a:ext cx="1099595" cy="32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b="1">
                  <a:solidFill>
                    <a:schemeClr val="bg1"/>
                  </a:solidFill>
                  <a:cs typeface="Segoe UI Light" panose="020B0502040204020203" pitchFamily="34" charset="0"/>
                </a:rPr>
                <a:t>Elevated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BDA2BDF-C6E8-A92B-4400-A5E150D6F469}"/>
                </a:ext>
              </a:extLst>
            </p:cNvPr>
            <p:cNvSpPr txBox="1"/>
            <p:nvPr/>
          </p:nvSpPr>
          <p:spPr>
            <a:xfrm flipH="1">
              <a:off x="1457138" y="4707263"/>
              <a:ext cx="1612919" cy="20523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dirty="0">
                  <a:solidFill>
                    <a:schemeClr val="bg1"/>
                  </a:solidFill>
                  <a:latin typeface="+mn-lt"/>
                  <a:ea typeface="Lato Medium" panose="020F0502020204030203" pitchFamily="34" charset="0"/>
                  <a:cs typeface="Poppins" panose="00000500000000000000" pitchFamily="2" charset="0"/>
                </a:rPr>
                <a:t>5%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501385-891B-749D-7C1E-89D1D3E557E6}"/>
              </a:ext>
            </a:extLst>
          </p:cNvPr>
          <p:cNvGrpSpPr>
            <a:grpSpLocks/>
          </p:cNvGrpSpPr>
          <p:nvPr/>
        </p:nvGrpSpPr>
        <p:grpSpPr bwMode="auto">
          <a:xfrm>
            <a:off x="2782888" y="2762250"/>
            <a:ext cx="1339850" cy="1485900"/>
            <a:chOff x="3666880" y="3803801"/>
            <a:chExt cx="1786488" cy="19804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0BD6FA-563E-C511-E514-B67CA93D2974}"/>
                </a:ext>
              </a:extLst>
            </p:cNvPr>
            <p:cNvSpPr/>
            <p:nvPr/>
          </p:nvSpPr>
          <p:spPr>
            <a:xfrm>
              <a:off x="3666880" y="3803801"/>
              <a:ext cx="1786488" cy="19804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CFCB3C-C56A-D8DA-55D6-B8C5439AE24A}"/>
                </a:ext>
              </a:extLst>
            </p:cNvPr>
            <p:cNvSpPr txBox="1"/>
            <p:nvPr/>
          </p:nvSpPr>
          <p:spPr>
            <a:xfrm>
              <a:off x="3829865" y="4400466"/>
              <a:ext cx="1460517" cy="3279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+mn-lt"/>
                  <a:cs typeface="Segoe UI Light" panose="020B0502040204020203" pitchFamily="34" charset="0"/>
                </a:rPr>
                <a:t>Critical</a:t>
              </a:r>
              <a:endParaRPr lang="en-US" sz="675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5798DF9-C163-8309-E3B9-48B072178A19}"/>
                </a:ext>
              </a:extLst>
            </p:cNvPr>
            <p:cNvSpPr txBox="1"/>
            <p:nvPr/>
          </p:nvSpPr>
          <p:spPr>
            <a:xfrm flipH="1">
              <a:off x="3736730" y="4707263"/>
              <a:ext cx="1610803" cy="20523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dirty="0">
                  <a:solidFill>
                    <a:schemeClr val="bg1"/>
                  </a:solidFill>
                  <a:latin typeface="+mn-lt"/>
                  <a:ea typeface="Lato Medium" panose="020F0502020204030203" pitchFamily="34" charset="0"/>
                  <a:cs typeface="Poppins" panose="00000500000000000000" pitchFamily="2" charset="0"/>
                </a:rPr>
                <a:t>.5%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5">
            <a:extLst>
              <a:ext uri="{FF2B5EF4-FFF2-40B4-BE49-F238E27FC236}">
                <a16:creationId xmlns:a16="http://schemas.microsoft.com/office/drawing/2014/main" id="{92C54A58-B7BC-7EA4-1E29-1A3299ED3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261938"/>
            <a:ext cx="377825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3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Our Statistics</a:t>
            </a:r>
            <a:endParaRPr lang="en-US" altLang="en-US" sz="1500" b="1" dirty="0">
              <a:solidFill>
                <a:schemeClr val="accent2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8F91DA-48DB-6610-2B8F-0CF7A8990180}"/>
              </a:ext>
            </a:extLst>
          </p:cNvPr>
          <p:cNvSpPr/>
          <p:nvPr/>
        </p:nvSpPr>
        <p:spPr>
          <a:xfrm>
            <a:off x="3433763" y="609600"/>
            <a:ext cx="2276475" cy="309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050" b="1" i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Fall ’23  (August 25-December 31)</a:t>
            </a:r>
          </a:p>
        </p:txBody>
      </p:sp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7832C7BB-9DA8-6ECB-1860-493EBC563F48}"/>
              </a:ext>
            </a:extLst>
          </p:cNvPr>
          <p:cNvSpPr/>
          <p:nvPr/>
        </p:nvSpPr>
        <p:spPr>
          <a:xfrm>
            <a:off x="252413" y="1630363"/>
            <a:ext cx="4308475" cy="1322387"/>
          </a:xfrm>
          <a:prstGeom prst="roundRect">
            <a:avLst>
              <a:gd name="adj" fmla="val 4274"/>
            </a:avLst>
          </a:prstGeom>
          <a:solidFill>
            <a:schemeClr val="bg1"/>
          </a:solidFill>
          <a:ln>
            <a:noFill/>
          </a:ln>
          <a:effectLst>
            <a:outerShdw blurRad="3429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44849E-57DB-0FBF-907C-9B0940BD0FA5}"/>
              </a:ext>
            </a:extLst>
          </p:cNvPr>
          <p:cNvSpPr txBox="1"/>
          <p:nvPr/>
        </p:nvSpPr>
        <p:spPr>
          <a:xfrm>
            <a:off x="192088" y="1806575"/>
            <a:ext cx="11461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BA7E04-658C-74D6-0BCA-3918459AB5FB}"/>
              </a:ext>
            </a:extLst>
          </p:cNvPr>
          <p:cNvSpPr txBox="1"/>
          <p:nvPr/>
        </p:nvSpPr>
        <p:spPr>
          <a:xfrm>
            <a:off x="301625" y="2387600"/>
            <a:ext cx="8032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Total Referrals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CFC241-9D65-7884-E0A7-22059FBD4D7C}"/>
              </a:ext>
            </a:extLst>
          </p:cNvPr>
          <p:cNvSpPr txBox="1"/>
          <p:nvPr/>
        </p:nvSpPr>
        <p:spPr>
          <a:xfrm>
            <a:off x="1014413" y="1784350"/>
            <a:ext cx="11461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3"/>
                </a:solidFill>
                <a:latin typeface="+mn-lt"/>
              </a:rPr>
              <a:t>8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C43717-5BBE-45FC-2117-08E6D75E989D}"/>
              </a:ext>
            </a:extLst>
          </p:cNvPr>
          <p:cNvSpPr txBox="1"/>
          <p:nvPr/>
        </p:nvSpPr>
        <p:spPr>
          <a:xfrm>
            <a:off x="1154113" y="2397125"/>
            <a:ext cx="8048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Coded Mild (0/1)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95D08-3280-6360-772A-4695D082EF65}"/>
              </a:ext>
            </a:extLst>
          </p:cNvPr>
          <p:cNvSpPr txBox="1"/>
          <p:nvPr/>
        </p:nvSpPr>
        <p:spPr>
          <a:xfrm>
            <a:off x="1833563" y="1787525"/>
            <a:ext cx="11461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BEDB0D-048A-B473-7CAC-1D269FABB689}"/>
              </a:ext>
            </a:extLst>
          </p:cNvPr>
          <p:cNvSpPr txBox="1"/>
          <p:nvPr/>
        </p:nvSpPr>
        <p:spPr>
          <a:xfrm>
            <a:off x="2028825" y="2406650"/>
            <a:ext cx="804863" cy="50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Coded Moderate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11C4A9-7817-A7A5-15F3-D3BEA2C3C33A}"/>
              </a:ext>
            </a:extLst>
          </p:cNvPr>
          <p:cNvSpPr txBox="1"/>
          <p:nvPr/>
        </p:nvSpPr>
        <p:spPr>
          <a:xfrm>
            <a:off x="2532063" y="1806575"/>
            <a:ext cx="11461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3"/>
                </a:solidFill>
                <a:latin typeface="+mn-lt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38425-04F9-4970-DA60-2283C2AF0188}"/>
              </a:ext>
            </a:extLst>
          </p:cNvPr>
          <p:cNvSpPr txBox="1"/>
          <p:nvPr/>
        </p:nvSpPr>
        <p:spPr>
          <a:xfrm>
            <a:off x="2746375" y="2425700"/>
            <a:ext cx="8048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Coded Elevated (3)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C6350E-438C-51F5-0823-C4642B52BC38}"/>
              </a:ext>
            </a:extLst>
          </p:cNvPr>
          <p:cNvSpPr txBox="1"/>
          <p:nvPr/>
        </p:nvSpPr>
        <p:spPr>
          <a:xfrm>
            <a:off x="3390900" y="1801813"/>
            <a:ext cx="114617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9AABD6-6B13-19D7-0352-DA23161949B5}"/>
              </a:ext>
            </a:extLst>
          </p:cNvPr>
          <p:cNvSpPr txBox="1"/>
          <p:nvPr/>
        </p:nvSpPr>
        <p:spPr>
          <a:xfrm>
            <a:off x="3570288" y="2449513"/>
            <a:ext cx="8048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Coded Critical (4)</a:t>
            </a:r>
          </a:p>
        </p:txBody>
      </p:sp>
      <p:sp>
        <p:nvSpPr>
          <p:cNvPr id="24591" name="TextBox 23">
            <a:extLst>
              <a:ext uri="{FF2B5EF4-FFF2-40B4-BE49-F238E27FC236}">
                <a16:creationId xmlns:a16="http://schemas.microsoft.com/office/drawing/2014/main" id="{E0843144-A0BE-4BE6-A77B-DBAB716F0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149350"/>
            <a:ext cx="386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r>
              <a:rPr lang="en-US" altLang="en-US"/>
              <a:t>Initial NABITA Score for Reporting</a:t>
            </a:r>
          </a:p>
        </p:txBody>
      </p:sp>
      <p:sp>
        <p:nvSpPr>
          <p:cNvPr id="25" name="Rectangle: Rounded Corners 8">
            <a:extLst>
              <a:ext uri="{FF2B5EF4-FFF2-40B4-BE49-F238E27FC236}">
                <a16:creationId xmlns:a16="http://schemas.microsoft.com/office/drawing/2014/main" id="{52F2614E-845E-1D02-89CB-D29C674B52A5}"/>
              </a:ext>
            </a:extLst>
          </p:cNvPr>
          <p:cNvSpPr/>
          <p:nvPr/>
        </p:nvSpPr>
        <p:spPr>
          <a:xfrm>
            <a:off x="4691063" y="3382963"/>
            <a:ext cx="4308475" cy="1322387"/>
          </a:xfrm>
          <a:prstGeom prst="roundRect">
            <a:avLst>
              <a:gd name="adj" fmla="val 4274"/>
            </a:avLst>
          </a:prstGeom>
          <a:solidFill>
            <a:schemeClr val="bg1"/>
          </a:solidFill>
          <a:ln>
            <a:noFill/>
          </a:ln>
          <a:effectLst>
            <a:outerShdw blurRad="3429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24593" name="TextBox 25">
            <a:extLst>
              <a:ext uri="{FF2B5EF4-FFF2-40B4-BE49-F238E27FC236}">
                <a16:creationId xmlns:a16="http://schemas.microsoft.com/office/drawing/2014/main" id="{01AFBE31-CBC6-7C2D-0704-EA83D2DAE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2755900"/>
            <a:ext cx="386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r>
              <a:rPr lang="en-US" altLang="en-US" dirty="0"/>
              <a:t>CARE Referral Concern Category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0EDD9E-E8F3-0DAF-B948-5612DC14FBEE}"/>
              </a:ext>
            </a:extLst>
          </p:cNvPr>
          <p:cNvSpPr txBox="1"/>
          <p:nvPr/>
        </p:nvSpPr>
        <p:spPr>
          <a:xfrm>
            <a:off x="4529138" y="3490913"/>
            <a:ext cx="114617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F02EA0-F1AF-4E25-7B53-38F945450C75}"/>
              </a:ext>
            </a:extLst>
          </p:cNvPr>
          <p:cNvSpPr txBox="1"/>
          <p:nvPr/>
        </p:nvSpPr>
        <p:spPr>
          <a:xfrm>
            <a:off x="4700588" y="4121150"/>
            <a:ext cx="80327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Basic Needs Concern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CB9543-D594-2AE4-A29C-6F2A7AA599E7}"/>
              </a:ext>
            </a:extLst>
          </p:cNvPr>
          <p:cNvSpPr txBox="1"/>
          <p:nvPr/>
        </p:nvSpPr>
        <p:spPr>
          <a:xfrm>
            <a:off x="5264150" y="3490913"/>
            <a:ext cx="114617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3"/>
                </a:solidFill>
                <a:latin typeface="+mn-lt"/>
              </a:rPr>
              <a:t>3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246858-F0C7-85D0-54AE-CCED14B0DC23}"/>
              </a:ext>
            </a:extLst>
          </p:cNvPr>
          <p:cNvSpPr txBox="1"/>
          <p:nvPr/>
        </p:nvSpPr>
        <p:spPr>
          <a:xfrm>
            <a:off x="5435600" y="4121150"/>
            <a:ext cx="80327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Classroom Disruption Concern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C2764D-B6DF-EEC8-04FC-10FD53429C35}"/>
              </a:ext>
            </a:extLst>
          </p:cNvPr>
          <p:cNvSpPr txBox="1"/>
          <p:nvPr/>
        </p:nvSpPr>
        <p:spPr>
          <a:xfrm>
            <a:off x="5999163" y="3490913"/>
            <a:ext cx="114617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8</a:t>
            </a:r>
            <a:r>
              <a:rPr lang="en-US" sz="3000" dirty="0">
                <a:solidFill>
                  <a:schemeClr val="accent3"/>
                </a:solidFill>
                <a:latin typeface="+mn-lt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37E043-E8A8-C520-FA7B-19DD9FF5EA51}"/>
              </a:ext>
            </a:extLst>
          </p:cNvPr>
          <p:cNvSpPr txBox="1"/>
          <p:nvPr/>
        </p:nvSpPr>
        <p:spPr>
          <a:xfrm>
            <a:off x="6170613" y="4121150"/>
            <a:ext cx="80327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Other Behavioral Concern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C914CE-4680-4A08-ADB4-5564C29B7A7E}"/>
              </a:ext>
            </a:extLst>
          </p:cNvPr>
          <p:cNvSpPr txBox="1"/>
          <p:nvPr/>
        </p:nvSpPr>
        <p:spPr>
          <a:xfrm>
            <a:off x="6710363" y="3490913"/>
            <a:ext cx="114617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3"/>
                </a:solidFill>
                <a:latin typeface="+mn-lt"/>
              </a:rPr>
              <a:t>3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495509-1398-E694-074E-D7F1AAA53EF5}"/>
              </a:ext>
            </a:extLst>
          </p:cNvPr>
          <p:cNvSpPr txBox="1"/>
          <p:nvPr/>
        </p:nvSpPr>
        <p:spPr>
          <a:xfrm>
            <a:off x="6881813" y="4121150"/>
            <a:ext cx="803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Medical Concern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A553C7-D09E-1702-BB49-2145F37C0397}"/>
              </a:ext>
            </a:extLst>
          </p:cNvPr>
          <p:cNvSpPr txBox="1"/>
          <p:nvPr/>
        </p:nvSpPr>
        <p:spPr>
          <a:xfrm>
            <a:off x="7408863" y="3505200"/>
            <a:ext cx="11461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11</a:t>
            </a:r>
            <a:r>
              <a:rPr lang="en-US" sz="3000" dirty="0">
                <a:solidFill>
                  <a:schemeClr val="accent3"/>
                </a:solidFill>
                <a:latin typeface="+mn-lt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400480-F409-5E10-6180-77CD642D120D}"/>
              </a:ext>
            </a:extLst>
          </p:cNvPr>
          <p:cNvSpPr txBox="1"/>
          <p:nvPr/>
        </p:nvSpPr>
        <p:spPr>
          <a:xfrm>
            <a:off x="7518400" y="4151313"/>
            <a:ext cx="8032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Mental Health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39C07A-D629-2309-F245-F3974580C9D5}"/>
              </a:ext>
            </a:extLst>
          </p:cNvPr>
          <p:cNvSpPr txBox="1"/>
          <p:nvPr/>
        </p:nvSpPr>
        <p:spPr>
          <a:xfrm>
            <a:off x="8107363" y="3505200"/>
            <a:ext cx="11461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3"/>
                </a:solidFill>
                <a:latin typeface="+mn-lt"/>
              </a:rPr>
              <a:t>4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F9BBA3-2B6C-BF7D-2677-2188528D8A71}"/>
              </a:ext>
            </a:extLst>
          </p:cNvPr>
          <p:cNvSpPr txBox="1"/>
          <p:nvPr/>
        </p:nvSpPr>
        <p:spPr>
          <a:xfrm>
            <a:off x="8212138" y="4151313"/>
            <a:ext cx="80327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Physical Endanger-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ment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" grpId="0"/>
      <p:bldP spid="21" grpId="0"/>
      <p:bldP spid="22" grpId="0"/>
      <p:bldP spid="23" grpId="0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5">
            <a:extLst>
              <a:ext uri="{FF2B5EF4-FFF2-40B4-BE49-F238E27FC236}">
                <a16:creationId xmlns:a16="http://schemas.microsoft.com/office/drawing/2014/main" id="{12014098-E255-6854-8A9F-2C307E520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213" y="846138"/>
            <a:ext cx="3576637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When in Doubt, Submit a </a:t>
            </a:r>
            <a:r>
              <a:rPr lang="en-US" altLang="en-US" sz="2400" b="1" dirty="0">
                <a:solidFill>
                  <a:schemeClr val="accent3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CARE Report</a:t>
            </a:r>
            <a:endParaRPr lang="en-US" altLang="en-US" sz="1500" b="1" dirty="0">
              <a:solidFill>
                <a:schemeClr val="accent3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221624-341E-7074-2CCA-2F405C03F02C}"/>
              </a:ext>
            </a:extLst>
          </p:cNvPr>
          <p:cNvSpPr txBox="1"/>
          <p:nvPr/>
        </p:nvSpPr>
        <p:spPr>
          <a:xfrm>
            <a:off x="4030663" y="2251075"/>
            <a:ext cx="5113337" cy="2643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Submitting a report is the best first step to help a student.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Remember “SOLD Out” when filing a report. 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Avoid using: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u="sng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S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tereotypes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u="sng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O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pinions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u="sng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L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abels (race, gender)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u="sng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D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iagnostic Characteristics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D2E23B-49CC-5209-4485-75232A13B3E7}"/>
              </a:ext>
            </a:extLst>
          </p:cNvPr>
          <p:cNvSpPr/>
          <p:nvPr/>
        </p:nvSpPr>
        <p:spPr>
          <a:xfrm>
            <a:off x="1676400" y="3960813"/>
            <a:ext cx="1563688" cy="273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25605" name="Graphic 32" descr="Teacher with solid fill">
            <a:extLst>
              <a:ext uri="{FF2B5EF4-FFF2-40B4-BE49-F238E27FC236}">
                <a16:creationId xmlns:a16="http://schemas.microsoft.com/office/drawing/2014/main" id="{D58478A7-BA3C-90E6-E70E-98573EEB3A50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888" y="925513"/>
            <a:ext cx="2651125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6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Placeholder 6">
            <a:extLst>
              <a:ext uri="{FF2B5EF4-FFF2-40B4-BE49-F238E27FC236}">
                <a16:creationId xmlns:a16="http://schemas.microsoft.com/office/drawing/2014/main" id="{DAB7239B-D27C-853F-ABCF-5D1C6A0C1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9312D8-B43D-A5A6-2342-2ABD441510B0}"/>
              </a:ext>
            </a:extLst>
          </p:cNvPr>
          <p:cNvSpPr/>
          <p:nvPr/>
        </p:nvSpPr>
        <p:spPr>
          <a:xfrm>
            <a:off x="2352675" y="1260475"/>
            <a:ext cx="4452938" cy="1069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8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Thank </a:t>
            </a:r>
            <a:r>
              <a:rPr lang="id-ID" sz="480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You</a:t>
            </a:r>
            <a:endParaRPr lang="en-US" sz="4800" dirty="0">
              <a:solidFill>
                <a:schemeClr val="accent3"/>
              </a:solidFill>
              <a:latin typeface="+mj-lt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5">
            <a:extLst>
              <a:ext uri="{FF2B5EF4-FFF2-40B4-BE49-F238E27FC236}">
                <a16:creationId xmlns:a16="http://schemas.microsoft.com/office/drawing/2014/main" id="{876A4B1F-AC94-CCF3-AD43-A1F522F78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193675"/>
            <a:ext cx="4338638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Your </a:t>
            </a:r>
            <a:r>
              <a:rPr lang="en-US" altLang="en-US" sz="2400" b="1" dirty="0">
                <a:solidFill>
                  <a:schemeClr val="accent3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CARE Team Members</a:t>
            </a:r>
            <a:endParaRPr lang="en-US" altLang="en-US" sz="1500" b="1" dirty="0">
              <a:solidFill>
                <a:schemeClr val="accent2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0BAA34-9D1A-1854-5D84-FA2EA3A9F9F5}"/>
              </a:ext>
            </a:extLst>
          </p:cNvPr>
          <p:cNvSpPr/>
          <p:nvPr/>
        </p:nvSpPr>
        <p:spPr>
          <a:xfrm>
            <a:off x="4330700" y="1231900"/>
            <a:ext cx="20161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050" b="1" i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18F303-3B41-68BB-F7BC-CE3A7615CAF4}"/>
              </a:ext>
            </a:extLst>
          </p:cNvPr>
          <p:cNvSpPr/>
          <p:nvPr/>
        </p:nvSpPr>
        <p:spPr>
          <a:xfrm>
            <a:off x="4330700" y="765175"/>
            <a:ext cx="448945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accent2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/>
                </a:solidFill>
              </a:rPr>
              <a:t>Dawn Bryden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/>
                </a:solidFill>
              </a:rPr>
              <a:t>Ayan Dirir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accent2"/>
                </a:solidFill>
              </a:rPr>
              <a:t>Paul Felici</a:t>
            </a:r>
            <a:endParaRPr lang="en-US" sz="2400" b="1" dirty="0">
              <a:solidFill>
                <a:schemeClr val="accent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/>
                </a:solidFill>
              </a:rPr>
              <a:t>Michele Howard-Swan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/>
                </a:solidFill>
              </a:rPr>
              <a:t>Amy Koehler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/>
                </a:solidFill>
              </a:rPr>
              <a:t>Sherry Paquette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/>
                </a:solidFill>
              </a:rPr>
              <a:t>Emily Santaniello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/>
                </a:solidFill>
                <a:latin typeface="+mn-lt"/>
              </a:rPr>
              <a:t>Tim St. James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/>
                </a:solidFill>
                <a:latin typeface="+mn-lt"/>
              </a:rPr>
              <a:t>Kellie Payne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/>
                </a:solidFill>
                <a:latin typeface="+mn-lt"/>
              </a:rPr>
              <a:t>Jillian Sullivan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5">
            <a:extLst>
              <a:ext uri="{FF2B5EF4-FFF2-40B4-BE49-F238E27FC236}">
                <a16:creationId xmlns:a16="http://schemas.microsoft.com/office/drawing/2014/main" id="{639DF7DE-75E9-8238-3AD7-BD94C98BE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213" y="846138"/>
            <a:ext cx="3046412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BIT Becomes </a:t>
            </a:r>
            <a:r>
              <a:rPr lang="en-US" altLang="en-US" sz="2400" b="1" dirty="0">
                <a:solidFill>
                  <a:schemeClr val="accent3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CARE</a:t>
            </a:r>
            <a:endParaRPr lang="en-US" altLang="en-US" sz="1500" b="1" dirty="0">
              <a:solidFill>
                <a:schemeClr val="accent3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39C5D1-D936-6638-4A32-4D082AE54920}"/>
              </a:ext>
            </a:extLst>
          </p:cNvPr>
          <p:cNvSpPr txBox="1"/>
          <p:nvPr/>
        </p:nvSpPr>
        <p:spPr>
          <a:xfrm>
            <a:off x="4816475" y="2571750"/>
            <a:ext cx="3576638" cy="212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Based on feedback at our NABITA meeting last year, it was decided to rename BIT (Behavioral Intervention Team) to CARE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BDA878-9ACC-820B-26A5-9AD87847C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2441575"/>
            <a:ext cx="33178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d-ID" altLang="en-US" sz="3300">
                <a:solidFill>
                  <a:schemeClr val="bg1"/>
                </a:solidFill>
                <a:cs typeface="Aharoni" panose="02010803020104030203" pitchFamily="2" charset="-79"/>
              </a:rPr>
              <a:t>“</a:t>
            </a:r>
            <a:endParaRPr lang="en-US" altLang="en-US" sz="330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310562-C6D2-AC66-183D-025698482AE5}"/>
              </a:ext>
            </a:extLst>
          </p:cNvPr>
          <p:cNvSpPr/>
          <p:nvPr/>
        </p:nvSpPr>
        <p:spPr>
          <a:xfrm>
            <a:off x="1676400" y="3960813"/>
            <a:ext cx="1563688" cy="273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15366" name="Graphic 32" descr="Teacher with solid fill">
            <a:extLst>
              <a:ext uri="{FF2B5EF4-FFF2-40B4-BE49-F238E27FC236}">
                <a16:creationId xmlns:a16="http://schemas.microsoft.com/office/drawing/2014/main" id="{7AB7808E-15D1-B715-D4E9-F01A4435628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888" y="925513"/>
            <a:ext cx="2651125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16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F824817-5D53-A66E-1F4F-08BD5C53C25A}"/>
              </a:ext>
            </a:extLst>
          </p:cNvPr>
          <p:cNvSpPr/>
          <p:nvPr/>
        </p:nvSpPr>
        <p:spPr>
          <a:xfrm rot="5400000">
            <a:off x="6374607" y="2683669"/>
            <a:ext cx="3282950" cy="458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Review/Action/Follow up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6349B060-8118-10F6-1982-DF38ACC59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84188"/>
            <a:ext cx="3562350" cy="831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CARE Referral </a:t>
            </a: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400" b="1" dirty="0">
                <a:solidFill>
                  <a:schemeClr val="accent3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Lifespan</a:t>
            </a:r>
            <a:endParaRPr lang="en-US" altLang="en-US" sz="1500" b="1" dirty="0">
              <a:solidFill>
                <a:schemeClr val="accent3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D6AEF1-A443-C290-8354-70E039C07507}"/>
              </a:ext>
            </a:extLst>
          </p:cNvPr>
          <p:cNvSpPr/>
          <p:nvPr/>
        </p:nvSpPr>
        <p:spPr>
          <a:xfrm>
            <a:off x="889000" y="1223963"/>
            <a:ext cx="2016125" cy="5508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050" b="1" i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From data input to review and action plan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73A858-1E80-16CA-23E7-B2C480C95116}"/>
              </a:ext>
            </a:extLst>
          </p:cNvPr>
          <p:cNvSpPr txBox="1"/>
          <p:nvPr/>
        </p:nvSpPr>
        <p:spPr>
          <a:xfrm>
            <a:off x="1479550" y="2297113"/>
            <a:ext cx="28130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706030804020204" pitchFamily="34" charset="0"/>
                <a:cs typeface="Aharoni" panose="02010803020104030203" pitchFamily="2" charset="-79"/>
              </a:rPr>
              <a:t>Weekly Team Meetings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FABDCA-621D-9B7C-1EB5-2EFAC0CA8017}"/>
              </a:ext>
            </a:extLst>
          </p:cNvPr>
          <p:cNvSpPr txBox="1"/>
          <p:nvPr/>
        </p:nvSpPr>
        <p:spPr>
          <a:xfrm>
            <a:off x="1479550" y="2928938"/>
            <a:ext cx="28130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706030804020204" pitchFamily="34" charset="0"/>
                <a:cs typeface="Aharoni" panose="02010803020104030203" pitchFamily="2" charset="-79"/>
              </a:rPr>
              <a:t>CARE Action Steps are Established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901B943-C380-A27B-745A-F8CC09CE9EE2}"/>
              </a:ext>
            </a:extLst>
          </p:cNvPr>
          <p:cNvSpPr txBox="1"/>
          <p:nvPr/>
        </p:nvSpPr>
        <p:spPr>
          <a:xfrm>
            <a:off x="1479550" y="3738563"/>
            <a:ext cx="28130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706030804020204" pitchFamily="34" charset="0"/>
                <a:cs typeface="Aharoni" panose="02010803020104030203" pitchFamily="2" charset="-79"/>
              </a:rPr>
              <a:t>Follow up/Monitored/Resolve/Reopen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868D81-2C63-F83D-5474-D3A04E81E3C2}"/>
              </a:ext>
            </a:extLst>
          </p:cNvPr>
          <p:cNvSpPr txBox="1"/>
          <p:nvPr/>
        </p:nvSpPr>
        <p:spPr>
          <a:xfrm>
            <a:off x="898525" y="1709738"/>
            <a:ext cx="33401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706030804020204" pitchFamily="34" charset="0"/>
                <a:cs typeface="Aharoni" panose="02010803020104030203" pitchFamily="2" charset="-79"/>
              </a:rPr>
              <a:t> All concerns must come to the CARE Team through a report  </a:t>
            </a:r>
          </a:p>
        </p:txBody>
      </p:sp>
      <p:pic>
        <p:nvPicPr>
          <p:cNvPr id="16393" name="Graphic 41" descr="Ribbon with solid fill">
            <a:extLst>
              <a:ext uri="{FF2B5EF4-FFF2-40B4-BE49-F238E27FC236}">
                <a16:creationId xmlns:a16="http://schemas.microsoft.com/office/drawing/2014/main" id="{305AA3A0-7866-BEEA-8C81-28E84F4F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2971800"/>
            <a:ext cx="48418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Graphic 58" descr="Handshake with solid fill">
            <a:extLst>
              <a:ext uri="{FF2B5EF4-FFF2-40B4-BE49-F238E27FC236}">
                <a16:creationId xmlns:a16="http://schemas.microsoft.com/office/drawing/2014/main" id="{0E63FA19-7869-224D-13E3-AE9835961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268538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Graphic 46" descr="Handshake with solid fill">
            <a:extLst>
              <a:ext uri="{FF2B5EF4-FFF2-40B4-BE49-F238E27FC236}">
                <a16:creationId xmlns:a16="http://schemas.microsoft.com/office/drawing/2014/main" id="{7E702EE4-5BFC-924A-B2A8-8B56DF84996F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5" r="22015"/>
          <a:stretch>
            <a:fillRect/>
          </a:stretch>
        </p:blipFill>
        <p:spPr>
          <a:xfrm>
            <a:off x="5726113" y="900113"/>
            <a:ext cx="1944687" cy="3475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Graphic 63" descr="Pencil with solid fill">
            <a:extLst>
              <a:ext uri="{FF2B5EF4-FFF2-40B4-BE49-F238E27FC236}">
                <a16:creationId xmlns:a16="http://schemas.microsoft.com/office/drawing/2014/main" id="{CCAC7FE0-09BB-DDD0-0D9B-E40A22DBC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6909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5">
            <a:hlinkClick r:id="rId5"/>
            <a:extLst>
              <a:ext uri="{FF2B5EF4-FFF2-40B4-BE49-F238E27FC236}">
                <a16:creationId xmlns:a16="http://schemas.microsoft.com/office/drawing/2014/main" id="{D4A3F322-3BFE-917E-6245-8F6D6E4ED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924050"/>
            <a:ext cx="1346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55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8AA49-3DA8-F14F-FF5A-DCC0464A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2700" dirty="0">
                <a:solidFill>
                  <a:srgbClr val="FFFFFF"/>
                </a:solidFill>
              </a:rPr>
              <a:t>Ways to submit a CARE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FDA4D-CD7F-E105-BE3F-B95DBA92C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280" y="2889656"/>
            <a:ext cx="4102195" cy="1897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BA33E2-BA3E-0568-5144-AB67F76121F5}"/>
              </a:ext>
            </a:extLst>
          </p:cNvPr>
          <p:cNvSpPr txBox="1"/>
          <p:nvPr/>
        </p:nvSpPr>
        <p:spPr>
          <a:xfrm>
            <a:off x="4117586" y="534183"/>
            <a:ext cx="401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Asnuntuck Website</a:t>
            </a:r>
            <a:br>
              <a:rPr lang="en-US" dirty="0"/>
            </a:br>
            <a:r>
              <a:rPr lang="en-US" dirty="0"/>
              <a:t>(Campus Safety &amp; Security Page)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41F9959-8FB5-94B6-4187-090B48140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73" r="50277" b="22306"/>
          <a:stretch/>
        </p:blipFill>
        <p:spPr bwMode="auto">
          <a:xfrm>
            <a:off x="4169606" y="1213539"/>
            <a:ext cx="4339491" cy="1571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242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8AA49-3DA8-F14F-FF5A-DCC0464A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2700" dirty="0">
                <a:solidFill>
                  <a:srgbClr val="FFFFFF"/>
                </a:solidFill>
              </a:rPr>
              <a:t>Ways to submit a CARE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A33E2-BA3E-0568-5144-AB67F76121F5}"/>
              </a:ext>
            </a:extLst>
          </p:cNvPr>
          <p:cNvSpPr txBox="1"/>
          <p:nvPr/>
        </p:nvSpPr>
        <p:spPr>
          <a:xfrm>
            <a:off x="3988191" y="618978"/>
            <a:ext cx="414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CT State Website </a:t>
            </a:r>
            <a:br>
              <a:rPr lang="en-US" dirty="0"/>
            </a:br>
            <a:r>
              <a:rPr lang="en-US" dirty="0"/>
              <a:t>(Faculty &amp; Staff “For You” Dropdown)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B4223-4D75-6A5F-5B87-32F2C602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060" y="2849362"/>
            <a:ext cx="3848229" cy="1628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297F3C-F2C3-B706-C192-D9B1C218F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191" y="1322015"/>
            <a:ext cx="4221802" cy="147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8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5">
            <a:extLst>
              <a:ext uri="{FF2B5EF4-FFF2-40B4-BE49-F238E27FC236}">
                <a16:creationId xmlns:a16="http://schemas.microsoft.com/office/drawing/2014/main" id="{BB4FCD16-91F4-223A-B303-6039C0189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92075"/>
            <a:ext cx="3046412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Case </a:t>
            </a:r>
            <a:r>
              <a:rPr lang="en-US" altLang="en-US" sz="2400" b="1" dirty="0">
                <a:solidFill>
                  <a:schemeClr val="accent3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Review</a:t>
            </a:r>
            <a:endParaRPr lang="en-US" altLang="en-US" sz="1500" b="1" dirty="0">
              <a:solidFill>
                <a:schemeClr val="accent3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43AB35-765E-F355-239E-DF74D69B2A5B}"/>
              </a:ext>
            </a:extLst>
          </p:cNvPr>
          <p:cNvSpPr/>
          <p:nvPr/>
        </p:nvSpPr>
        <p:spPr>
          <a:xfrm>
            <a:off x="1676400" y="3960813"/>
            <a:ext cx="1563688" cy="273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7699631-DCAC-8B7F-8373-290C472602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1888" y="925513"/>
            <a:ext cx="2651125" cy="2651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7413" name="Picture 3">
            <a:extLst>
              <a:ext uri="{FF2B5EF4-FFF2-40B4-BE49-F238E27FC236}">
                <a16:creationId xmlns:a16="http://schemas.microsoft.com/office/drawing/2014/main" id="{72C6D40D-D54C-D51D-704B-D54B3AE66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742950"/>
            <a:ext cx="73310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5">
            <a:extLst>
              <a:ext uri="{FF2B5EF4-FFF2-40B4-BE49-F238E27FC236}">
                <a16:creationId xmlns:a16="http://schemas.microsoft.com/office/drawing/2014/main" id="{2FFFA727-7A27-4F14-898A-019839303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193675"/>
            <a:ext cx="36925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NABITA  </a:t>
            </a:r>
            <a:r>
              <a:rPr lang="en-US" altLang="en-US" sz="2400" b="1" dirty="0">
                <a:solidFill>
                  <a:schemeClr val="accent3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Risk Rubric</a:t>
            </a:r>
            <a:endParaRPr lang="en-US" altLang="en-US" sz="1500" b="1" dirty="0">
              <a:solidFill>
                <a:schemeClr val="accent2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C7769C-526A-BE39-561E-C5B27022C863}"/>
              </a:ext>
            </a:extLst>
          </p:cNvPr>
          <p:cNvSpPr/>
          <p:nvPr/>
        </p:nvSpPr>
        <p:spPr>
          <a:xfrm>
            <a:off x="4330700" y="1231900"/>
            <a:ext cx="20161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050" b="1" i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2B213612-3194-0A9F-A7A9-42D73A83E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923925"/>
            <a:ext cx="5851525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5">
            <a:extLst>
              <a:ext uri="{FF2B5EF4-FFF2-40B4-BE49-F238E27FC236}">
                <a16:creationId xmlns:a16="http://schemas.microsoft.com/office/drawing/2014/main" id="{7D53F882-9EEE-8F9B-356C-B8926D077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193675"/>
            <a:ext cx="36925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NABITA  </a:t>
            </a:r>
            <a:r>
              <a:rPr lang="en-US" altLang="en-US" sz="2400" b="1" dirty="0">
                <a:solidFill>
                  <a:schemeClr val="accent3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Risk Rubric</a:t>
            </a:r>
            <a:endParaRPr lang="en-US" altLang="en-US" sz="1500" b="1" dirty="0">
              <a:solidFill>
                <a:schemeClr val="accent2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70E194-13BD-788B-6460-322AB5444EE1}"/>
              </a:ext>
            </a:extLst>
          </p:cNvPr>
          <p:cNvSpPr/>
          <p:nvPr/>
        </p:nvSpPr>
        <p:spPr>
          <a:xfrm>
            <a:off x="4330700" y="1231900"/>
            <a:ext cx="20161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050" b="1" i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ACF1945E-22BB-58D5-0F18-C3DB392D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31900"/>
            <a:ext cx="5722937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CT State Colors">
      <a:dk1>
        <a:srgbClr val="2C3080"/>
      </a:dk1>
      <a:lt1>
        <a:srgbClr val="FFFFFF"/>
      </a:lt1>
      <a:dk2>
        <a:srgbClr val="01AA99"/>
      </a:dk2>
      <a:lt2>
        <a:srgbClr val="2A2D7A"/>
      </a:lt2>
      <a:accent1>
        <a:srgbClr val="FFCB01"/>
      </a:accent1>
      <a:accent2>
        <a:srgbClr val="26337B"/>
      </a:accent2>
      <a:accent3>
        <a:srgbClr val="01AA99"/>
      </a:accent3>
      <a:accent4>
        <a:srgbClr val="2B2825"/>
      </a:accent4>
      <a:accent5>
        <a:srgbClr val="FCFCFC"/>
      </a:accent5>
      <a:accent6>
        <a:srgbClr val="BFEAEF"/>
      </a:accent6>
      <a:hlink>
        <a:srgbClr val="01AA99"/>
      </a:hlink>
      <a:folHlink>
        <a:srgbClr val="C490AA"/>
      </a:folHlink>
    </a:clrScheme>
    <a:fontScheme name="Academia">
      <a:majorFont>
        <a:latin typeface="Raleway Black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4198</TotalTime>
  <Words>329</Words>
  <Application>Microsoft Office PowerPoint</Application>
  <PresentationFormat>On-screen Show (16:9)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Arial</vt:lpstr>
      <vt:lpstr>Calibri</vt:lpstr>
      <vt:lpstr>Open Sans</vt:lpstr>
      <vt:lpstr>Raleway Black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Ways to submit a CARE Report</vt:lpstr>
      <vt:lpstr>Ways to submit a CARE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Bagus</dc:creator>
  <cp:lastModifiedBy>Kernan, Maura</cp:lastModifiedBy>
  <cp:revision>385</cp:revision>
  <dcterms:created xsi:type="dcterms:W3CDTF">2019-05-08T17:49:45Z</dcterms:created>
  <dcterms:modified xsi:type="dcterms:W3CDTF">2024-04-11T13:13:00Z</dcterms:modified>
</cp:coreProperties>
</file>