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6" r:id="rId2"/>
    <p:sldId id="368" r:id="rId3"/>
    <p:sldId id="370" r:id="rId4"/>
    <p:sldId id="371" r:id="rId5"/>
    <p:sldId id="372" r:id="rId6"/>
    <p:sldId id="373" r:id="rId7"/>
    <p:sldId id="375" r:id="rId8"/>
    <p:sldId id="374" r:id="rId9"/>
    <p:sldId id="377" r:id="rId10"/>
    <p:sldId id="383" r:id="rId11"/>
    <p:sldId id="395" r:id="rId12"/>
    <p:sldId id="382" r:id="rId13"/>
    <p:sldId id="362" r:id="rId14"/>
    <p:sldId id="392" r:id="rId15"/>
    <p:sldId id="364" r:id="rId16"/>
    <p:sldId id="315" r:id="rId17"/>
    <p:sldId id="331" r:id="rId18"/>
    <p:sldId id="396" r:id="rId19"/>
    <p:sldId id="341" r:id="rId20"/>
    <p:sldId id="339" r:id="rId21"/>
    <p:sldId id="39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8" d="100"/>
          <a:sy n="108"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FY</a:t>
            </a:r>
            <a:r>
              <a:rPr lang="en-US" sz="1600" baseline="0" dirty="0"/>
              <a:t> 25 Budget by Campus/Unit</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20783237608858"/>
          <c:y val="0.11610047846889952"/>
          <c:w val="0.80340765691820326"/>
          <c:h val="0.78186984827507122"/>
        </c:manualLayout>
      </c:layout>
      <c:barChart>
        <c:barDir val="bar"/>
        <c:grouping val="stacked"/>
        <c:varyColors val="0"/>
        <c:ser>
          <c:idx val="0"/>
          <c:order val="0"/>
          <c:tx>
            <c:strRef>
              <c:f>Sheet1!$B$35</c:f>
              <c:strCache>
                <c:ptCount val="1"/>
                <c:pt idx="0">
                  <c:v>Salary &amp; FB</c:v>
                </c:pt>
              </c:strCache>
            </c:strRef>
          </c:tx>
          <c:spPr>
            <a:solidFill>
              <a:schemeClr val="accent1"/>
            </a:solidFill>
            <a:ln>
              <a:noFill/>
            </a:ln>
            <a:effectLst/>
          </c:spPr>
          <c:invertIfNegative val="0"/>
          <c:cat>
            <c:strRef>
              <c:f>Sheet1!$A$36:$A$50</c:f>
              <c:strCache>
                <c:ptCount val="15"/>
                <c:pt idx="0">
                  <c:v> CO </c:v>
                </c:pt>
                <c:pt idx="1">
                  <c:v> GW </c:v>
                </c:pt>
                <c:pt idx="2">
                  <c:v> NV </c:v>
                </c:pt>
                <c:pt idx="3">
                  <c:v> SS </c:v>
                </c:pt>
                <c:pt idx="4">
                  <c:v> NK </c:v>
                </c:pt>
                <c:pt idx="5">
                  <c:v> MA </c:v>
                </c:pt>
                <c:pt idx="6">
                  <c:v> HO </c:v>
                </c:pt>
                <c:pt idx="7">
                  <c:v> TR </c:v>
                </c:pt>
                <c:pt idx="8">
                  <c:v> CA </c:v>
                </c:pt>
                <c:pt idx="9">
                  <c:v> TX </c:v>
                </c:pt>
                <c:pt idx="10">
                  <c:v> MX </c:v>
                </c:pt>
                <c:pt idx="11">
                  <c:v> AS </c:v>
                </c:pt>
                <c:pt idx="12">
                  <c:v> QV </c:v>
                </c:pt>
                <c:pt idx="13">
                  <c:v> NW </c:v>
                </c:pt>
                <c:pt idx="14">
                  <c:v> SO </c:v>
                </c:pt>
              </c:strCache>
            </c:strRef>
          </c:cat>
          <c:val>
            <c:numRef>
              <c:f>Sheet1!$B$36:$B$50</c:f>
              <c:numCache>
                <c:formatCode>_("$"* #,##0_);_("$"* \(#,##0\);_("$"* "-"??_);_(@_)</c:formatCode>
                <c:ptCount val="15"/>
                <c:pt idx="0">
                  <c:v>42604978</c:v>
                </c:pt>
                <c:pt idx="1">
                  <c:v>40318148</c:v>
                </c:pt>
                <c:pt idx="2">
                  <c:v>38141666</c:v>
                </c:pt>
                <c:pt idx="3">
                  <c:v>17271433</c:v>
                </c:pt>
                <c:pt idx="4">
                  <c:v>31891480</c:v>
                </c:pt>
                <c:pt idx="5">
                  <c:v>32553409</c:v>
                </c:pt>
                <c:pt idx="6">
                  <c:v>27189944</c:v>
                </c:pt>
                <c:pt idx="7">
                  <c:v>24460130</c:v>
                </c:pt>
                <c:pt idx="8">
                  <c:v>24628904</c:v>
                </c:pt>
                <c:pt idx="9">
                  <c:v>24188411</c:v>
                </c:pt>
                <c:pt idx="10">
                  <c:v>18147579</c:v>
                </c:pt>
                <c:pt idx="11">
                  <c:v>14340620</c:v>
                </c:pt>
                <c:pt idx="12">
                  <c:v>13061593</c:v>
                </c:pt>
                <c:pt idx="13">
                  <c:v>12186246</c:v>
                </c:pt>
                <c:pt idx="14">
                  <c:v>5870933</c:v>
                </c:pt>
              </c:numCache>
            </c:numRef>
          </c:val>
          <c:extLst>
            <c:ext xmlns:c16="http://schemas.microsoft.com/office/drawing/2014/chart" uri="{C3380CC4-5D6E-409C-BE32-E72D297353CC}">
              <c16:uniqueId val="{00000000-AD91-4605-A58F-439FD0F8DDC0}"/>
            </c:ext>
          </c:extLst>
        </c:ser>
        <c:ser>
          <c:idx val="1"/>
          <c:order val="1"/>
          <c:tx>
            <c:strRef>
              <c:f>Sheet1!$C$35</c:f>
              <c:strCache>
                <c:ptCount val="1"/>
                <c:pt idx="0">
                  <c:v>Other Expenses </c:v>
                </c:pt>
              </c:strCache>
            </c:strRef>
          </c:tx>
          <c:spPr>
            <a:solidFill>
              <a:schemeClr val="accent2"/>
            </a:solidFill>
            <a:ln>
              <a:noFill/>
            </a:ln>
            <a:effectLst/>
          </c:spPr>
          <c:invertIfNegative val="0"/>
          <c:cat>
            <c:strRef>
              <c:f>Sheet1!$A$36:$A$50</c:f>
              <c:strCache>
                <c:ptCount val="15"/>
                <c:pt idx="0">
                  <c:v> CO </c:v>
                </c:pt>
                <c:pt idx="1">
                  <c:v> GW </c:v>
                </c:pt>
                <c:pt idx="2">
                  <c:v> NV </c:v>
                </c:pt>
                <c:pt idx="3">
                  <c:v> SS </c:v>
                </c:pt>
                <c:pt idx="4">
                  <c:v> NK </c:v>
                </c:pt>
                <c:pt idx="5">
                  <c:v> MA </c:v>
                </c:pt>
                <c:pt idx="6">
                  <c:v> HO </c:v>
                </c:pt>
                <c:pt idx="7">
                  <c:v> TR </c:v>
                </c:pt>
                <c:pt idx="8">
                  <c:v> CA </c:v>
                </c:pt>
                <c:pt idx="9">
                  <c:v> TX </c:v>
                </c:pt>
                <c:pt idx="10">
                  <c:v> MX </c:v>
                </c:pt>
                <c:pt idx="11">
                  <c:v> AS </c:v>
                </c:pt>
                <c:pt idx="12">
                  <c:v> QV </c:v>
                </c:pt>
                <c:pt idx="13">
                  <c:v> NW </c:v>
                </c:pt>
                <c:pt idx="14">
                  <c:v> SO </c:v>
                </c:pt>
              </c:strCache>
            </c:strRef>
          </c:cat>
          <c:val>
            <c:numRef>
              <c:f>Sheet1!$C$36:$C$50</c:f>
              <c:numCache>
                <c:formatCode>_("$"* #,##0_);_("$"* \(#,##0\);_("$"* "-"??_);_(@_)</c:formatCode>
                <c:ptCount val="15"/>
                <c:pt idx="0">
                  <c:v>15078185</c:v>
                </c:pt>
                <c:pt idx="1">
                  <c:v>8502918</c:v>
                </c:pt>
                <c:pt idx="2">
                  <c:v>3722493</c:v>
                </c:pt>
                <c:pt idx="3">
                  <c:v>22946411</c:v>
                </c:pt>
                <c:pt idx="4">
                  <c:v>6489930</c:v>
                </c:pt>
                <c:pt idx="5">
                  <c:v>2823356</c:v>
                </c:pt>
                <c:pt idx="6">
                  <c:v>6272243</c:v>
                </c:pt>
                <c:pt idx="7">
                  <c:v>3839494</c:v>
                </c:pt>
                <c:pt idx="8">
                  <c:v>3461892</c:v>
                </c:pt>
                <c:pt idx="9">
                  <c:v>3353048</c:v>
                </c:pt>
                <c:pt idx="10">
                  <c:v>2574763</c:v>
                </c:pt>
                <c:pt idx="11">
                  <c:v>1823590</c:v>
                </c:pt>
                <c:pt idx="12">
                  <c:v>1552424</c:v>
                </c:pt>
                <c:pt idx="13">
                  <c:v>1135329</c:v>
                </c:pt>
                <c:pt idx="14">
                  <c:v>2091339</c:v>
                </c:pt>
              </c:numCache>
            </c:numRef>
          </c:val>
          <c:extLst>
            <c:ext xmlns:c16="http://schemas.microsoft.com/office/drawing/2014/chart" uri="{C3380CC4-5D6E-409C-BE32-E72D297353CC}">
              <c16:uniqueId val="{00000001-AD91-4605-A58F-439FD0F8DDC0}"/>
            </c:ext>
          </c:extLst>
        </c:ser>
        <c:ser>
          <c:idx val="2"/>
          <c:order val="2"/>
          <c:tx>
            <c:strRef>
              <c:f>Sheet1!$D$35</c:f>
              <c:strCache>
                <c:ptCount val="1"/>
                <c:pt idx="0">
                  <c:v>Instituitonal Aid </c:v>
                </c:pt>
              </c:strCache>
            </c:strRef>
          </c:tx>
          <c:spPr>
            <a:solidFill>
              <a:schemeClr val="accent3"/>
            </a:solidFill>
            <a:ln>
              <a:noFill/>
            </a:ln>
            <a:effectLst/>
          </c:spPr>
          <c:invertIfNegative val="0"/>
          <c:cat>
            <c:strRef>
              <c:f>Sheet1!$A$36:$A$50</c:f>
              <c:strCache>
                <c:ptCount val="15"/>
                <c:pt idx="0">
                  <c:v> CO </c:v>
                </c:pt>
                <c:pt idx="1">
                  <c:v> GW </c:v>
                </c:pt>
                <c:pt idx="2">
                  <c:v> NV </c:v>
                </c:pt>
                <c:pt idx="3">
                  <c:v> SS </c:v>
                </c:pt>
                <c:pt idx="4">
                  <c:v> NK </c:v>
                </c:pt>
                <c:pt idx="5">
                  <c:v> MA </c:v>
                </c:pt>
                <c:pt idx="6">
                  <c:v> HO </c:v>
                </c:pt>
                <c:pt idx="7">
                  <c:v> TR </c:v>
                </c:pt>
                <c:pt idx="8">
                  <c:v> CA </c:v>
                </c:pt>
                <c:pt idx="9">
                  <c:v> TX </c:v>
                </c:pt>
                <c:pt idx="10">
                  <c:v> MX </c:v>
                </c:pt>
                <c:pt idx="11">
                  <c:v> AS </c:v>
                </c:pt>
                <c:pt idx="12">
                  <c:v> QV </c:v>
                </c:pt>
                <c:pt idx="13">
                  <c:v> NW </c:v>
                </c:pt>
                <c:pt idx="14">
                  <c:v> SO </c:v>
                </c:pt>
              </c:strCache>
            </c:strRef>
          </c:cat>
          <c:val>
            <c:numRef>
              <c:f>Sheet1!$D$36:$D$50</c:f>
              <c:numCache>
                <c:formatCode>_("$"* #,##0_);_("$"* \(#,##0\);_("$"* "-"??_);_(@_)</c:formatCode>
                <c:ptCount val="15"/>
                <c:pt idx="0">
                  <c:v>15642093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2-AD91-4605-A58F-439FD0F8DDC0}"/>
            </c:ext>
          </c:extLst>
        </c:ser>
        <c:dLbls>
          <c:showLegendKey val="0"/>
          <c:showVal val="0"/>
          <c:showCatName val="0"/>
          <c:showSerName val="0"/>
          <c:showPercent val="0"/>
          <c:showBubbleSize val="0"/>
        </c:dLbls>
        <c:gapWidth val="150"/>
        <c:overlap val="100"/>
        <c:axId val="539802080"/>
        <c:axId val="539802560"/>
      </c:barChart>
      <c:catAx>
        <c:axId val="53980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9802560"/>
        <c:crosses val="autoZero"/>
        <c:auto val="1"/>
        <c:lblAlgn val="ctr"/>
        <c:lblOffset val="100"/>
        <c:noMultiLvlLbl val="0"/>
      </c:catAx>
      <c:valAx>
        <c:axId val="539802560"/>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9802080"/>
        <c:crosses val="autoZero"/>
        <c:crossBetween val="between"/>
      </c:valAx>
      <c:spPr>
        <a:noFill/>
        <a:ln>
          <a:noFill/>
        </a:ln>
        <a:effectLst/>
      </c:spPr>
    </c:plotArea>
    <c:legend>
      <c:legendPos val="b"/>
      <c:layout>
        <c:manualLayout>
          <c:xMode val="edge"/>
          <c:yMode val="edge"/>
          <c:x val="0.13228273604165666"/>
          <c:y val="0.94894820830359272"/>
          <c:w val="0.80612513531549368"/>
          <c:h val="3.66976040117825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a:t>FY 24 Variance Analysis </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733486812441967E-2"/>
          <c:y val="0.14742784501982015"/>
          <c:w val="0.83328615493029246"/>
          <c:h val="0.7412230924133588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34E-4A9A-B02A-9B36C32E318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34E-4A9A-B02A-9B36C32E318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34E-4A9A-B02A-9B36C32E318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34E-4A9A-B02A-9B36C32E318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34E-4A9A-B02A-9B36C32E318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34E-4A9A-B02A-9B36C32E318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34E-4A9A-B02A-9B36C32E318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34E-4A9A-B02A-9B36C32E3188}"/>
              </c:ext>
            </c:extLst>
          </c:dPt>
          <c:dLbls>
            <c:dLbl>
              <c:idx val="0"/>
              <c:layout>
                <c:manualLayout>
                  <c:x val="-0.16688070703166835"/>
                  <c:y val="-7.160909856781802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4E-4A9A-B02A-9B36C32E3188}"/>
                </c:ext>
              </c:extLst>
            </c:dLbl>
            <c:dLbl>
              <c:idx val="1"/>
              <c:layout>
                <c:manualLayout>
                  <c:x val="-2.956830277942046E-2"/>
                  <c:y val="2.7000179105665708E-3"/>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995801456219511"/>
                      <c:h val="0.22725225374629346"/>
                    </c:manualLayout>
                  </c15:layout>
                </c:ext>
                <c:ext xmlns:c16="http://schemas.microsoft.com/office/drawing/2014/chart" uri="{C3380CC4-5D6E-409C-BE32-E72D297353CC}">
                  <c16:uniqueId val="{00000003-634E-4A9A-B02A-9B36C32E3188}"/>
                </c:ext>
              </c:extLst>
            </c:dLbl>
            <c:dLbl>
              <c:idx val="2"/>
              <c:layout>
                <c:manualLayout>
                  <c:x val="3.6806250785771752E-2"/>
                  <c:y val="7.200876954407657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134042972600039"/>
                      <c:h val="0.17716933445661331"/>
                    </c:manualLayout>
                  </c15:layout>
                </c:ext>
                <c:ext xmlns:c16="http://schemas.microsoft.com/office/drawing/2014/chart" uri="{C3380CC4-5D6E-409C-BE32-E72D297353CC}">
                  <c16:uniqueId val="{00000005-634E-4A9A-B02A-9B36C32E3188}"/>
                </c:ext>
              </c:extLst>
            </c:dLbl>
            <c:dLbl>
              <c:idx val="3"/>
              <c:layout>
                <c:manualLayout>
                  <c:x val="-9.0346548134973343E-18"/>
                  <c:y val="9.688289806234189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34E-4A9A-B02A-9B36C32E3188}"/>
                </c:ext>
              </c:extLst>
            </c:dLbl>
            <c:dLbl>
              <c:idx val="4"/>
              <c:layout>
                <c:manualLayout>
                  <c:x val="-1.182732111176818E-2"/>
                  <c:y val="1.8955349620892993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05070226659279"/>
                      <c:h val="0.34789385004212298"/>
                    </c:manualLayout>
                  </c15:layout>
                </c:ext>
                <c:ext xmlns:c16="http://schemas.microsoft.com/office/drawing/2014/chart" uri="{C3380CC4-5D6E-409C-BE32-E72D297353CC}">
                  <c16:uniqueId val="{00000009-634E-4A9A-B02A-9B36C32E3188}"/>
                </c:ext>
              </c:extLst>
            </c:dLbl>
            <c:dLbl>
              <c:idx val="5"/>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634E-4A9A-B02A-9B36C32E3188}"/>
                </c:ext>
              </c:extLst>
            </c:dLbl>
            <c:dLbl>
              <c:idx val="6"/>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9868766404199476"/>
                      <c:h val="0.14347093513058129"/>
                    </c:manualLayout>
                  </c15:layout>
                </c:ext>
                <c:ext xmlns:c16="http://schemas.microsoft.com/office/drawing/2014/chart" uri="{C3380CC4-5D6E-409C-BE32-E72D297353CC}">
                  <c16:uniqueId val="{0000000D-634E-4A9A-B02A-9B36C32E3188}"/>
                </c:ext>
              </c:extLst>
            </c:dLbl>
            <c:dLbl>
              <c:idx val="7"/>
              <c:layout>
                <c:manualLayout>
                  <c:x val="1.5769761482357581E-2"/>
                  <c:y val="5.3932032716634937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81863843010162"/>
                      <c:h val="0.25701231848967487"/>
                    </c:manualLayout>
                  </c15:layout>
                </c:ext>
                <c:ext xmlns:c16="http://schemas.microsoft.com/office/drawing/2014/chart" uri="{C3380CC4-5D6E-409C-BE32-E72D297353CC}">
                  <c16:uniqueId val="{0000000F-634E-4A9A-B02A-9B36C32E318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 Variance Analysis.xlsx]Sheet1'!$E$4:$E$11</c:f>
              <c:strCache>
                <c:ptCount val="8"/>
                <c:pt idx="0">
                  <c:v>Deficit Mitigation </c:v>
                </c:pt>
                <c:pt idx="1">
                  <c:v>Tuition &amp; Fee Revenue Increases Due to Higher Enrollment </c:v>
                </c:pt>
                <c:pt idx="2">
                  <c:v>Changes in Transfers In from SO/SS</c:v>
                </c:pt>
                <c:pt idx="3">
                  <c:v>Improved Collections on Overdue Accounts</c:v>
                </c:pt>
                <c:pt idx="4">
                  <c:v>Increases in Interest Income &amp; Other Revenue</c:v>
                </c:pt>
                <c:pt idx="5">
                  <c:v>Delays &amp; Reductions in Hiring: PS &amp; FB</c:v>
                </c:pt>
                <c:pt idx="6">
                  <c:v>Fringe Benefits Rate Re-Estimate</c:v>
                </c:pt>
                <c:pt idx="7">
                  <c:v>Reduced Other Expenses Spending </c:v>
                </c:pt>
              </c:strCache>
            </c:strRef>
          </c:cat>
          <c:val>
            <c:numRef>
              <c:f>'[Pie Chart Variance Analysis.xlsx]Sheet1'!$F$4:$F$11</c:f>
              <c:numCache>
                <c:formatCode>0.0</c:formatCode>
                <c:ptCount val="8"/>
                <c:pt idx="0">
                  <c:v>24.6</c:v>
                </c:pt>
                <c:pt idx="1">
                  <c:v>7.2455599999999993</c:v>
                </c:pt>
                <c:pt idx="2">
                  <c:v>3.6629999999999998</c:v>
                </c:pt>
                <c:pt idx="3">
                  <c:v>7.8573500000000003</c:v>
                </c:pt>
                <c:pt idx="4">
                  <c:v>13.373860000000001</c:v>
                </c:pt>
                <c:pt idx="5">
                  <c:v>15.5</c:v>
                </c:pt>
                <c:pt idx="6">
                  <c:v>10.6</c:v>
                </c:pt>
                <c:pt idx="7">
                  <c:v>10.75</c:v>
                </c:pt>
              </c:numCache>
            </c:numRef>
          </c:val>
          <c:extLst>
            <c:ext xmlns:c16="http://schemas.microsoft.com/office/drawing/2014/chart" uri="{C3380CC4-5D6E-409C-BE32-E72D297353CC}">
              <c16:uniqueId val="{00000010-634E-4A9A-B02A-9B36C32E318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638" tIns="46319" rIns="92638" bIns="46319"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638" tIns="46319" rIns="92638" bIns="46319" rtlCol="0"/>
          <a:lstStyle>
            <a:lvl1pPr algn="r">
              <a:defRPr sz="1200"/>
            </a:lvl1pPr>
          </a:lstStyle>
          <a:p>
            <a:fld id="{4676400E-A1BC-4324-A37A-5FF033FD6EBF}" type="datetimeFigureOut">
              <a:rPr lang="en-US" smtClean="0"/>
              <a:t>4/10/2025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638" tIns="46319" rIns="92638" bIns="4631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638" tIns="46319" rIns="92638" bIns="46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638" tIns="46319" rIns="92638" bIns="4631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638" tIns="46319" rIns="92638" bIns="46319" rtlCol="0" anchor="b"/>
          <a:lstStyle>
            <a:lvl1pPr algn="r">
              <a:defRPr sz="1200"/>
            </a:lvl1pPr>
          </a:lstStyle>
          <a:p>
            <a:fld id="{1B8C9B69-469E-40E6-B450-A8649DD13965}" type="slidenum">
              <a:rPr lang="en-US" smtClean="0"/>
              <a:t>‹#›</a:t>
            </a:fld>
            <a:endParaRPr lang="en-US"/>
          </a:p>
        </p:txBody>
      </p:sp>
    </p:spTree>
    <p:extLst>
      <p:ext uri="{BB962C8B-B14F-4D97-AF65-F5344CB8AC3E}">
        <p14:creationId xmlns:p14="http://schemas.microsoft.com/office/powerpoint/2010/main" val="170882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C855C-B2E1-E94C-AAE4-875070C7AEEA}" type="slidenum">
              <a:rPr lang="en-US" smtClean="0"/>
              <a:t>17</a:t>
            </a:fld>
            <a:endParaRPr lang="en-US" dirty="0"/>
          </a:p>
        </p:txBody>
      </p:sp>
    </p:spTree>
    <p:extLst>
      <p:ext uri="{BB962C8B-B14F-4D97-AF65-F5344CB8AC3E}">
        <p14:creationId xmlns:p14="http://schemas.microsoft.com/office/powerpoint/2010/main" val="43322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0E53-86A3-942F-D512-0972467D5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FF4EF-7E5E-2B93-8AF7-421991C74A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4A3AC5-EA9E-CB28-5043-BBFA7CD8D5AF}"/>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8C7495CB-DDDD-83FC-016D-94E35D7AD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6D04A-3084-D74C-06E2-C5F77A86F3C9}"/>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267017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69A7-E805-15DA-D024-CDD4D0F62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B32C7D-1265-545E-C2F3-601C7AE572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1DB6E-EFE4-898D-1FD2-7C84E519A63F}"/>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C125955C-1562-8766-5A00-CE0C60EEC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5E2E-9D05-3D08-4BE9-D1061A30A908}"/>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106659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AE03E-30A8-7FAF-7102-8FDEF9F29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047F8-A56C-A119-2204-65666D9652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85371-C2D8-86C3-AD8F-F6FD63EBA412}"/>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BB7A467F-2943-6490-B59B-6B04E6475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20320-4FE2-F9DE-E3D5-6D0B63B0BF7B}"/>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18861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6DB-D13E-9E4B-6BB9-0FF6E0E0C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C51DA-613C-6BBE-DC62-7974413D1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A8947-3381-0D51-EF1F-83848336AA06}"/>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C162D0D0-D13D-94B2-1E1B-54F9AFDEE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1D26F-8E91-313C-92A3-64BAD0C95069}"/>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99489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F4FD-794A-C146-D500-0F3372C03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E7E258-2BDE-3EC9-B530-EC35D139A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3C9F9-66A8-0BC5-E6DD-C0D4E12FCAA2}"/>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359AC2F5-6D4D-B3C7-5858-E9A72E734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F1F44-2091-0C5F-E4B4-88E71A433B05}"/>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153760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26D0-A893-EF37-96DF-1FF69D13D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C02C6-FEB3-AF85-6BDF-93A252EAB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D9ED2-6060-AA37-6970-175833924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9082C-17B9-175D-9275-75584D759155}"/>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6" name="Footer Placeholder 5">
            <a:extLst>
              <a:ext uri="{FF2B5EF4-FFF2-40B4-BE49-F238E27FC236}">
                <a16:creationId xmlns:a16="http://schemas.microsoft.com/office/drawing/2014/main" id="{579170F6-880F-2FCA-8532-8BED2D9F2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89C9D-B10E-8A03-D7F7-A1A3947CF7CA}"/>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5423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85CE-F1F0-EBE3-269C-4ED268D3F5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55C106-E2BB-0235-28FA-610272DAA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7340C-F37C-62D2-9252-28E66A6AD1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5A517-F9D0-717A-9D3A-57BFEB32B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2D2B8-888C-4D90-65DD-A58A5FF48C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40DCC2-D68A-02D5-46A2-52498FE37BB4}"/>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8" name="Footer Placeholder 7">
            <a:extLst>
              <a:ext uri="{FF2B5EF4-FFF2-40B4-BE49-F238E27FC236}">
                <a16:creationId xmlns:a16="http://schemas.microsoft.com/office/drawing/2014/main" id="{725FB49D-0746-2822-1564-DAFBDA70D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1CA8E-9DE3-25CD-D157-749DD0C39FAF}"/>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318649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1CF5-AF06-0AAF-DC7B-D43E84D086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838C2-7AAE-6E78-2C8C-1530FDAAD780}"/>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4" name="Footer Placeholder 3">
            <a:extLst>
              <a:ext uri="{FF2B5EF4-FFF2-40B4-BE49-F238E27FC236}">
                <a16:creationId xmlns:a16="http://schemas.microsoft.com/office/drawing/2014/main" id="{ECE3607F-D1C4-67BA-BB56-E8F7EF3B7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A6E0D-DF94-D51F-581F-998B82C7C84B}"/>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297733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07E7A-D8A7-1FCC-3A62-8C8CEF6DB67E}"/>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3" name="Footer Placeholder 2">
            <a:extLst>
              <a:ext uri="{FF2B5EF4-FFF2-40B4-BE49-F238E27FC236}">
                <a16:creationId xmlns:a16="http://schemas.microsoft.com/office/drawing/2014/main" id="{9EE23565-0500-B792-3400-28FB60088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9CBA58-8CC4-8865-1BD6-57022FA5188C}"/>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512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C98E-DA36-B9D4-5BDB-D15F47449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750BC-73A2-A3BE-7B04-86924C8DA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72C7E-AF17-AD5D-E72B-2ED480DD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3246F-66FA-58C0-4F25-2BC95B6BF948}"/>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6" name="Footer Placeholder 5">
            <a:extLst>
              <a:ext uri="{FF2B5EF4-FFF2-40B4-BE49-F238E27FC236}">
                <a16:creationId xmlns:a16="http://schemas.microsoft.com/office/drawing/2014/main" id="{1F95E6E0-69B8-268D-6356-E16DBC9C1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D534A-0DDE-F906-F29E-D4BBDDCF05A3}"/>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255357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C4DC-EFC2-0D7B-9BE2-53C5F7C9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6C7E6B-26C9-9E79-029D-786E9C26F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BFC53-8481-8B3F-F3A8-60B338D70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FD0F5-8818-2E0A-3BE8-6D59C32651FC}"/>
              </a:ext>
            </a:extLst>
          </p:cNvPr>
          <p:cNvSpPr>
            <a:spLocks noGrp="1"/>
          </p:cNvSpPr>
          <p:nvPr>
            <p:ph type="dt" sz="half" idx="10"/>
          </p:nvPr>
        </p:nvSpPr>
        <p:spPr/>
        <p:txBody>
          <a:bodyPr/>
          <a:lstStyle/>
          <a:p>
            <a:fld id="{CA2EC707-7AFE-474A-AB5D-654B0D27C600}" type="datetimeFigureOut">
              <a:rPr lang="en-US" smtClean="0"/>
              <a:t>4/10/2025</a:t>
            </a:fld>
            <a:endParaRPr lang="en-US"/>
          </a:p>
        </p:txBody>
      </p:sp>
      <p:sp>
        <p:nvSpPr>
          <p:cNvPr id="6" name="Footer Placeholder 5">
            <a:extLst>
              <a:ext uri="{FF2B5EF4-FFF2-40B4-BE49-F238E27FC236}">
                <a16:creationId xmlns:a16="http://schemas.microsoft.com/office/drawing/2014/main" id="{18612AF1-43E0-8888-D497-9C8DE40B5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7B426-DACA-B5C1-9DAE-89D5E1E1189D}"/>
              </a:ext>
            </a:extLst>
          </p:cNvPr>
          <p:cNvSpPr>
            <a:spLocks noGrp="1"/>
          </p:cNvSpPr>
          <p:nvPr>
            <p:ph type="sldNum" sz="quarter" idx="12"/>
          </p:nvPr>
        </p:nvSpPr>
        <p:spPr/>
        <p:txBody>
          <a:bodyPr/>
          <a:lstStyle/>
          <a:p>
            <a:fld id="{854957A9-EED5-43DB-A11C-77DEE904E02A}" type="slidenum">
              <a:rPr lang="en-US" smtClean="0"/>
              <a:t>‹#›</a:t>
            </a:fld>
            <a:endParaRPr lang="en-US"/>
          </a:p>
        </p:txBody>
      </p:sp>
    </p:spTree>
    <p:extLst>
      <p:ext uri="{BB962C8B-B14F-4D97-AF65-F5344CB8AC3E}">
        <p14:creationId xmlns:p14="http://schemas.microsoft.com/office/powerpoint/2010/main" val="99140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331CD-3827-FC88-EEB0-3675C5C1D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E80C7-AF78-A260-B4B2-6B3FD8313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D0651-CC9B-8682-B17E-231C7C2CC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EC707-7AFE-474A-AB5D-654B0D27C600}" type="datetimeFigureOut">
              <a:rPr lang="en-US" smtClean="0"/>
              <a:t>4/10/2025</a:t>
            </a:fld>
            <a:endParaRPr lang="en-US"/>
          </a:p>
        </p:txBody>
      </p:sp>
      <p:sp>
        <p:nvSpPr>
          <p:cNvPr id="5" name="Footer Placeholder 4">
            <a:extLst>
              <a:ext uri="{FF2B5EF4-FFF2-40B4-BE49-F238E27FC236}">
                <a16:creationId xmlns:a16="http://schemas.microsoft.com/office/drawing/2014/main" id="{5E59D5C8-63E7-F916-4CAC-E30F1C5E2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245E43-041E-F4A3-9A13-1076AD8CE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957A9-EED5-43DB-A11C-77DEE904E02A}" type="slidenum">
              <a:rPr lang="en-US" smtClean="0"/>
              <a:t>‹#›</a:t>
            </a:fld>
            <a:endParaRPr lang="en-US"/>
          </a:p>
        </p:txBody>
      </p:sp>
    </p:spTree>
    <p:extLst>
      <p:ext uri="{BB962C8B-B14F-4D97-AF65-F5344CB8AC3E}">
        <p14:creationId xmlns:p14="http://schemas.microsoft.com/office/powerpoint/2010/main" val="279464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ct.gov/-/media/opm/budget/2026_2027_biennial_budget/budget_26-27_ppt_final.pdf?rev=ea8ee217f2704843bd5f909c54abd215&amp;hash=911F9A4422557258262E628E49A9CB60"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ctstate.edu/images/Forms-Documents/Presidents-Office/spening-reallocation/FINAL-020425-FY-25-Midyear-Resource-Realloction-Process.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6654"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8000"/>
            </a:blip>
            <a:stretch>
              <a:fillRect t="-14888" b="-14888"/>
            </a:stretch>
          </a:blipFill>
        </p:spPr>
        <p:txBody>
          <a:bodyPr/>
          <a:lstStyle/>
          <a:p>
            <a:endParaRPr lang="en-US" sz="1200"/>
          </a:p>
        </p:txBody>
      </p:sp>
      <p:sp>
        <p:nvSpPr>
          <p:cNvPr id="3" name="AutoShape 3"/>
          <p:cNvSpPr/>
          <p:nvPr/>
        </p:nvSpPr>
        <p:spPr>
          <a:xfrm>
            <a:off x="10856686" y="0"/>
            <a:ext cx="1335314" cy="6858000"/>
          </a:xfrm>
          <a:prstGeom prst="rect">
            <a:avLst/>
          </a:prstGeom>
          <a:solidFill>
            <a:srgbClr val="01AB9A"/>
          </a:solidFill>
        </p:spPr>
        <p:txBody>
          <a:bodyPr/>
          <a:lstStyle/>
          <a:p>
            <a:endParaRPr lang="en-US" sz="1200"/>
          </a:p>
        </p:txBody>
      </p:sp>
      <p:sp>
        <p:nvSpPr>
          <p:cNvPr id="8" name="Freeform 8"/>
          <p:cNvSpPr/>
          <p:nvPr/>
        </p:nvSpPr>
        <p:spPr>
          <a:xfrm>
            <a:off x="-843106" y="206544"/>
            <a:ext cx="6319121" cy="6513691"/>
          </a:xfrm>
          <a:custGeom>
            <a:avLst/>
            <a:gdLst/>
            <a:ahLst/>
            <a:cxnLst/>
            <a:rect l="l" t="t" r="r" b="b"/>
            <a:pathLst>
              <a:path w="9478681" h="9770537">
                <a:moveTo>
                  <a:pt x="0" y="0"/>
                </a:moveTo>
                <a:lnTo>
                  <a:pt x="9478680" y="0"/>
                </a:lnTo>
                <a:lnTo>
                  <a:pt x="9478680" y="9770537"/>
                </a:lnTo>
                <a:lnTo>
                  <a:pt x="0" y="9770537"/>
                </a:lnTo>
                <a:lnTo>
                  <a:pt x="0" y="0"/>
                </a:lnTo>
                <a:close/>
              </a:path>
            </a:pathLst>
          </a:custGeom>
          <a:blipFill>
            <a:blip r:embed="rId3">
              <a:alphaModFix amt="24000"/>
            </a:blip>
            <a:stretch>
              <a:fillRect b="-43722"/>
            </a:stretch>
          </a:blipFill>
        </p:spPr>
        <p:txBody>
          <a:bodyPr/>
          <a:lstStyle/>
          <a:p>
            <a:endParaRPr lang="en-US" sz="1200"/>
          </a:p>
        </p:txBody>
      </p:sp>
      <p:sp>
        <p:nvSpPr>
          <p:cNvPr id="10" name="Freeform 10"/>
          <p:cNvSpPr/>
          <p:nvPr/>
        </p:nvSpPr>
        <p:spPr>
          <a:xfrm>
            <a:off x="3976313" y="5452379"/>
            <a:ext cx="2613773" cy="805411"/>
          </a:xfrm>
          <a:custGeom>
            <a:avLst/>
            <a:gdLst/>
            <a:ahLst/>
            <a:cxnLst/>
            <a:rect l="l" t="t" r="r" b="b"/>
            <a:pathLst>
              <a:path w="3920659" h="1208116">
                <a:moveTo>
                  <a:pt x="0" y="0"/>
                </a:moveTo>
                <a:lnTo>
                  <a:pt x="3920659" y="0"/>
                </a:lnTo>
                <a:lnTo>
                  <a:pt x="3920659" y="1208117"/>
                </a:lnTo>
                <a:lnTo>
                  <a:pt x="0" y="1208117"/>
                </a:lnTo>
                <a:lnTo>
                  <a:pt x="0" y="0"/>
                </a:lnTo>
                <a:close/>
              </a:path>
            </a:pathLst>
          </a:custGeom>
          <a:blipFill>
            <a:blip r:embed="rId4"/>
            <a:stretch>
              <a:fillRect b="-50865"/>
            </a:stretch>
          </a:blipFill>
        </p:spPr>
        <p:txBody>
          <a:bodyPr/>
          <a:lstStyle/>
          <a:p>
            <a:endParaRPr lang="en-US" sz="1200"/>
          </a:p>
        </p:txBody>
      </p:sp>
      <p:sp>
        <p:nvSpPr>
          <p:cNvPr id="13" name="AutoShape 6">
            <a:extLst>
              <a:ext uri="{FF2B5EF4-FFF2-40B4-BE49-F238E27FC236}">
                <a16:creationId xmlns:a16="http://schemas.microsoft.com/office/drawing/2014/main" id="{A109FC6F-004D-8CA5-029B-7EF36C0E0C73}"/>
              </a:ext>
            </a:extLst>
          </p:cNvPr>
          <p:cNvSpPr/>
          <p:nvPr/>
        </p:nvSpPr>
        <p:spPr>
          <a:xfrm>
            <a:off x="4927600" y="4038600"/>
            <a:ext cx="780253" cy="0"/>
          </a:xfrm>
          <a:prstGeom prst="line">
            <a:avLst/>
          </a:prstGeom>
          <a:ln w="47625" cap="flat">
            <a:solidFill>
              <a:srgbClr val="01AB9A"/>
            </a:solidFill>
            <a:prstDash val="solid"/>
            <a:headEnd type="none" w="sm" len="sm"/>
            <a:tailEnd type="none" w="sm" len="sm"/>
          </a:ln>
        </p:spPr>
        <p:txBody>
          <a:bodyPr/>
          <a:lstStyle/>
          <a:p>
            <a:endParaRPr lang="en-US" sz="1200">
              <a:ln>
                <a:solidFill>
                  <a:srgbClr val="01AB9A"/>
                </a:solidFill>
              </a:ln>
              <a:highlight>
                <a:srgbClr val="FCD452"/>
              </a:highlight>
            </a:endParaRPr>
          </a:p>
        </p:txBody>
      </p:sp>
      <p:sp>
        <p:nvSpPr>
          <p:cNvPr id="4" name="Title 3">
            <a:extLst>
              <a:ext uri="{FF2B5EF4-FFF2-40B4-BE49-F238E27FC236}">
                <a16:creationId xmlns:a16="http://schemas.microsoft.com/office/drawing/2014/main" id="{454EE17E-398F-FC06-3C29-964DB134E0BA}"/>
              </a:ext>
            </a:extLst>
          </p:cNvPr>
          <p:cNvSpPr>
            <a:spLocks noGrp="1"/>
          </p:cNvSpPr>
          <p:nvPr>
            <p:ph type="title"/>
          </p:nvPr>
        </p:nvSpPr>
        <p:spPr>
          <a:xfrm>
            <a:off x="1263710" y="2819400"/>
            <a:ext cx="7641007" cy="762000"/>
          </a:xfrm>
        </p:spPr>
        <p:txBody>
          <a:bodyPr>
            <a:normAutofit fontScale="90000"/>
          </a:bodyPr>
          <a:lstStyle/>
          <a:p>
            <a:pPr algn="ctr"/>
            <a:r>
              <a:rPr lang="en-US" sz="4000" b="1" dirty="0">
                <a:solidFill>
                  <a:schemeClr val="bg1"/>
                </a:solidFill>
              </a:rPr>
              <a:t>Asnuntuck Finance Discussion</a:t>
            </a:r>
            <a:br>
              <a:rPr lang="en-US" sz="4000" b="1" dirty="0">
                <a:solidFill>
                  <a:schemeClr val="bg1"/>
                </a:solidFill>
              </a:rPr>
            </a:br>
            <a:r>
              <a:rPr lang="en-US" sz="4000" b="1" dirty="0">
                <a:solidFill>
                  <a:schemeClr val="bg1"/>
                </a:solidFill>
              </a:rPr>
              <a:t>April 9, 2025</a:t>
            </a:r>
          </a:p>
        </p:txBody>
      </p:sp>
    </p:spTree>
    <p:extLst>
      <p:ext uri="{BB962C8B-B14F-4D97-AF65-F5344CB8AC3E}">
        <p14:creationId xmlns:p14="http://schemas.microsoft.com/office/powerpoint/2010/main" val="2376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4B2C-7A83-9BC2-D709-7ABD4B169B14}"/>
              </a:ext>
            </a:extLst>
          </p:cNvPr>
          <p:cNvSpPr>
            <a:spLocks noGrp="1"/>
          </p:cNvSpPr>
          <p:nvPr>
            <p:ph type="title"/>
          </p:nvPr>
        </p:nvSpPr>
        <p:spPr>
          <a:xfrm>
            <a:off x="838200" y="365126"/>
            <a:ext cx="10515600" cy="908198"/>
          </a:xfrm>
        </p:spPr>
        <p:txBody>
          <a:bodyPr/>
          <a:lstStyle/>
          <a:p>
            <a:pPr algn="ctr"/>
            <a:r>
              <a:rPr lang="en-US" b="1" dirty="0"/>
              <a:t>III. Academic Classroom Supplies </a:t>
            </a:r>
          </a:p>
        </p:txBody>
      </p:sp>
      <p:sp>
        <p:nvSpPr>
          <p:cNvPr id="3" name="Content Placeholder 2">
            <a:extLst>
              <a:ext uri="{FF2B5EF4-FFF2-40B4-BE49-F238E27FC236}">
                <a16:creationId xmlns:a16="http://schemas.microsoft.com/office/drawing/2014/main" id="{E1AD9B7F-CFF4-A340-43E2-0ABD71B13BC2}"/>
              </a:ext>
            </a:extLst>
          </p:cNvPr>
          <p:cNvSpPr>
            <a:spLocks noGrp="1"/>
          </p:cNvSpPr>
          <p:nvPr>
            <p:ph idx="1"/>
          </p:nvPr>
        </p:nvSpPr>
        <p:spPr>
          <a:xfrm>
            <a:off x="838200" y="1384419"/>
            <a:ext cx="10515600" cy="4792544"/>
          </a:xfrm>
        </p:spPr>
        <p:txBody>
          <a:bodyPr>
            <a:normAutofit fontScale="92500" lnSpcReduction="10000"/>
          </a:bodyPr>
          <a:lstStyle/>
          <a:p>
            <a:pPr marL="0" indent="0">
              <a:buNone/>
            </a:pPr>
            <a:r>
              <a:rPr lang="en-US" dirty="0"/>
              <a:t>Based on campus feedback from town hall meetings, Provost &amp; CFO launched a review of campus academic supplies/equipment</a:t>
            </a:r>
          </a:p>
          <a:p>
            <a:pPr marL="0" indent="0">
              <a:buNone/>
            </a:pPr>
            <a:r>
              <a:rPr lang="en-US" dirty="0"/>
              <a:t>Goal is to: </a:t>
            </a:r>
          </a:p>
          <a:p>
            <a:r>
              <a:rPr lang="en-US" dirty="0"/>
              <a:t>Ensure adequate resources for Spring semester</a:t>
            </a:r>
          </a:p>
          <a:p>
            <a:r>
              <a:rPr lang="en-US" dirty="0"/>
              <a:t>Build a predictive budget model</a:t>
            </a:r>
          </a:p>
          <a:p>
            <a:r>
              <a:rPr lang="en-US" dirty="0"/>
              <a:t>Explore future economies of scale</a:t>
            </a:r>
          </a:p>
          <a:p>
            <a:pPr marL="0" indent="0">
              <a:buNone/>
            </a:pPr>
            <a:r>
              <a:rPr lang="en-US" dirty="0"/>
              <a:t>Involves campus department chairs, program coordinators &amp; lab assistants</a:t>
            </a:r>
          </a:p>
          <a:p>
            <a:pPr marL="0" indent="0">
              <a:buNone/>
            </a:pPr>
            <a:r>
              <a:rPr lang="en-US" dirty="0"/>
              <a:t>Began with the Sciences- funds will be transferred to campus departments this week</a:t>
            </a:r>
          </a:p>
          <a:p>
            <a:pPr marL="0" indent="0">
              <a:buNone/>
            </a:pPr>
            <a:r>
              <a:rPr lang="en-US" dirty="0"/>
              <a:t>Working on Allied Health- templates are out to campuses due back this week</a:t>
            </a:r>
          </a:p>
          <a:p>
            <a:pPr marL="0" indent="0">
              <a:buNone/>
            </a:pPr>
            <a:r>
              <a:rPr lang="en-US" dirty="0"/>
              <a:t>Next area is studio arts</a:t>
            </a:r>
          </a:p>
        </p:txBody>
      </p:sp>
      <p:sp>
        <p:nvSpPr>
          <p:cNvPr id="4" name="AutoShape 10">
            <a:extLst>
              <a:ext uri="{FF2B5EF4-FFF2-40B4-BE49-F238E27FC236}">
                <a16:creationId xmlns:a16="http://schemas.microsoft.com/office/drawing/2014/main" id="{8B6B659B-CFE9-7C2F-098D-1C339BDFD4DC}"/>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339064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50B8-61DA-C550-1971-518BD121FD6F}"/>
              </a:ext>
            </a:extLst>
          </p:cNvPr>
          <p:cNvSpPr>
            <a:spLocks noGrp="1"/>
          </p:cNvSpPr>
          <p:nvPr>
            <p:ph type="title"/>
          </p:nvPr>
        </p:nvSpPr>
        <p:spPr>
          <a:xfrm>
            <a:off x="838199" y="365125"/>
            <a:ext cx="10181601" cy="865469"/>
          </a:xfrm>
        </p:spPr>
        <p:txBody>
          <a:bodyPr>
            <a:normAutofit fontScale="90000"/>
          </a:bodyPr>
          <a:lstStyle/>
          <a:p>
            <a:r>
              <a:rPr lang="en-US" dirty="0"/>
              <a:t>III. Distribution of Science Funds to Campuses</a:t>
            </a:r>
          </a:p>
        </p:txBody>
      </p:sp>
      <p:sp>
        <p:nvSpPr>
          <p:cNvPr id="3" name="Content Placeholder 2">
            <a:extLst>
              <a:ext uri="{FF2B5EF4-FFF2-40B4-BE49-F238E27FC236}">
                <a16:creationId xmlns:a16="http://schemas.microsoft.com/office/drawing/2014/main" id="{192DD444-74A4-5408-437D-5C841A4D8E4D}"/>
              </a:ext>
            </a:extLst>
          </p:cNvPr>
          <p:cNvSpPr>
            <a:spLocks noGrp="1"/>
          </p:cNvSpPr>
          <p:nvPr>
            <p:ph idx="1"/>
          </p:nvPr>
        </p:nvSpPr>
        <p:spPr>
          <a:xfrm flipH="1">
            <a:off x="4982198" y="3939611"/>
            <a:ext cx="957129" cy="865469"/>
          </a:xfrm>
        </p:spPr>
        <p:txBody>
          <a:bodyPr/>
          <a:lstStyle/>
          <a:p>
            <a:pPr marL="0" indent="0">
              <a:buNone/>
            </a:pPr>
            <a:endParaRPr lang="en-US" dirty="0"/>
          </a:p>
        </p:txBody>
      </p:sp>
      <p:sp>
        <p:nvSpPr>
          <p:cNvPr id="4" name="AutoShape 10">
            <a:extLst>
              <a:ext uri="{FF2B5EF4-FFF2-40B4-BE49-F238E27FC236}">
                <a16:creationId xmlns:a16="http://schemas.microsoft.com/office/drawing/2014/main" id="{05048DCA-D881-55C8-C220-7EE98718874C}"/>
              </a:ext>
            </a:extLst>
          </p:cNvPr>
          <p:cNvSpPr/>
          <p:nvPr/>
        </p:nvSpPr>
        <p:spPr>
          <a:xfrm>
            <a:off x="0" y="893"/>
            <a:ext cx="685621" cy="6856214"/>
          </a:xfrm>
          <a:prstGeom prst="rect">
            <a:avLst/>
          </a:prstGeom>
          <a:solidFill>
            <a:srgbClr val="1C2086"/>
          </a:solidFill>
        </p:spPr>
        <p:txBody>
          <a:bodyPr/>
          <a:lstStyle/>
          <a:p>
            <a:endParaRPr lang="en-US" sz="800"/>
          </a:p>
        </p:txBody>
      </p:sp>
      <p:pic>
        <p:nvPicPr>
          <p:cNvPr id="7" name="Picture 6">
            <a:extLst>
              <a:ext uri="{FF2B5EF4-FFF2-40B4-BE49-F238E27FC236}">
                <a16:creationId xmlns:a16="http://schemas.microsoft.com/office/drawing/2014/main" id="{E45B9E66-F262-97E9-CB3D-CBA01140F55E}"/>
              </a:ext>
            </a:extLst>
          </p:cNvPr>
          <p:cNvPicPr>
            <a:picLocks noChangeAspect="1"/>
          </p:cNvPicPr>
          <p:nvPr/>
        </p:nvPicPr>
        <p:blipFill>
          <a:blip r:embed="rId2"/>
          <a:stretch>
            <a:fillRect/>
          </a:stretch>
        </p:blipFill>
        <p:spPr>
          <a:xfrm>
            <a:off x="1590942" y="1079642"/>
            <a:ext cx="8484550" cy="5037702"/>
          </a:xfrm>
          <a:prstGeom prst="rect">
            <a:avLst/>
          </a:prstGeom>
        </p:spPr>
      </p:pic>
      <p:sp>
        <p:nvSpPr>
          <p:cNvPr id="8" name="TextBox 7">
            <a:extLst>
              <a:ext uri="{FF2B5EF4-FFF2-40B4-BE49-F238E27FC236}">
                <a16:creationId xmlns:a16="http://schemas.microsoft.com/office/drawing/2014/main" id="{6F764237-C847-943C-04D7-832E1FECA647}"/>
              </a:ext>
            </a:extLst>
          </p:cNvPr>
          <p:cNvSpPr txBox="1"/>
          <p:nvPr/>
        </p:nvSpPr>
        <p:spPr>
          <a:xfrm>
            <a:off x="1666430" y="6176963"/>
            <a:ext cx="10066945" cy="276999"/>
          </a:xfrm>
          <a:prstGeom prst="rect">
            <a:avLst/>
          </a:prstGeom>
          <a:noFill/>
        </p:spPr>
        <p:txBody>
          <a:bodyPr wrap="square" rtlCol="0">
            <a:spAutoFit/>
          </a:bodyPr>
          <a:lstStyle/>
          <a:p>
            <a:r>
              <a:rPr lang="en-US" sz="1200" dirty="0"/>
              <a:t>Note: Norwalk did not originally participate &amp; subsequently received $25,506 for the Biology Department</a:t>
            </a:r>
          </a:p>
        </p:txBody>
      </p:sp>
    </p:spTree>
    <p:extLst>
      <p:ext uri="{BB962C8B-B14F-4D97-AF65-F5344CB8AC3E}">
        <p14:creationId xmlns:p14="http://schemas.microsoft.com/office/powerpoint/2010/main" val="30371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FDB2-A3A9-0A95-0716-23B6B20E619E}"/>
              </a:ext>
            </a:extLst>
          </p:cNvPr>
          <p:cNvSpPr>
            <a:spLocks noGrp="1"/>
          </p:cNvSpPr>
          <p:nvPr>
            <p:ph type="title"/>
          </p:nvPr>
        </p:nvSpPr>
        <p:spPr>
          <a:xfrm>
            <a:off x="685621" y="204537"/>
            <a:ext cx="4578587" cy="1282887"/>
          </a:xfrm>
        </p:spPr>
        <p:txBody>
          <a:bodyPr>
            <a:normAutofit/>
          </a:bodyPr>
          <a:lstStyle/>
          <a:p>
            <a:r>
              <a:rPr lang="en-US" sz="3600" b="1" dirty="0"/>
              <a:t>IV. Governor’s Recommended Budget </a:t>
            </a:r>
          </a:p>
        </p:txBody>
      </p:sp>
      <p:pic>
        <p:nvPicPr>
          <p:cNvPr id="6" name="Content Placeholder 5">
            <a:extLst>
              <a:ext uri="{FF2B5EF4-FFF2-40B4-BE49-F238E27FC236}">
                <a16:creationId xmlns:a16="http://schemas.microsoft.com/office/drawing/2014/main" id="{5621AC32-2588-7366-594F-3D045EBCFFF0}"/>
              </a:ext>
            </a:extLst>
          </p:cNvPr>
          <p:cNvPicPr>
            <a:picLocks noGrp="1" noChangeAspect="1"/>
          </p:cNvPicPr>
          <p:nvPr>
            <p:ph idx="1"/>
          </p:nvPr>
        </p:nvPicPr>
        <p:blipFill>
          <a:blip r:embed="rId2"/>
          <a:stretch>
            <a:fillRect/>
          </a:stretch>
        </p:blipFill>
        <p:spPr>
          <a:xfrm>
            <a:off x="5095979" y="457200"/>
            <a:ext cx="6569447" cy="5992369"/>
          </a:xfrm>
        </p:spPr>
      </p:pic>
      <p:sp>
        <p:nvSpPr>
          <p:cNvPr id="4" name="Text Placeholder 3">
            <a:extLst>
              <a:ext uri="{FF2B5EF4-FFF2-40B4-BE49-F238E27FC236}">
                <a16:creationId xmlns:a16="http://schemas.microsoft.com/office/drawing/2014/main" id="{7C39381D-B027-F603-C8A4-B136F9B3809F}"/>
              </a:ext>
            </a:extLst>
          </p:cNvPr>
          <p:cNvSpPr>
            <a:spLocks noGrp="1"/>
          </p:cNvSpPr>
          <p:nvPr>
            <p:ph type="body" sz="half" idx="2"/>
          </p:nvPr>
        </p:nvSpPr>
        <p:spPr>
          <a:xfrm>
            <a:off x="839788" y="1487424"/>
            <a:ext cx="3932237" cy="4381564"/>
          </a:xfrm>
        </p:spPr>
        <p:txBody>
          <a:bodyPr/>
          <a:lstStyle/>
          <a:p>
            <a:r>
              <a:rPr lang="en-US" sz="1800" dirty="0"/>
              <a:t>Budget eliminates $79.6M in temporary support </a:t>
            </a:r>
          </a:p>
          <a:p>
            <a:r>
              <a:rPr lang="en-US" sz="1800" dirty="0"/>
              <a:t>Excerpt from OPM Budget Presentation to Appropriations Committee </a:t>
            </a:r>
            <a:r>
              <a:rPr lang="en-US" sz="1800" dirty="0">
                <a:hlinkClick r:id="rId3"/>
              </a:rPr>
              <a:t>PowerPoint Presentation</a:t>
            </a:r>
            <a:r>
              <a:rPr lang="en-US" sz="1800" dirty="0"/>
              <a:t>, page 30 of 58: </a:t>
            </a:r>
          </a:p>
          <a:p>
            <a:endParaRPr lang="en-US" sz="1600" dirty="0"/>
          </a:p>
          <a:p>
            <a:endParaRPr lang="en-US" dirty="0"/>
          </a:p>
          <a:p>
            <a:endParaRPr lang="en-US" dirty="0"/>
          </a:p>
          <a:p>
            <a:r>
              <a:rPr lang="en-US" sz="1800" dirty="0"/>
              <a:t>Additional appropriations do not necessarily defray loss of temporary support as funds presumes wage increases</a:t>
            </a:r>
          </a:p>
          <a:p>
            <a:endParaRPr lang="en-US" dirty="0"/>
          </a:p>
        </p:txBody>
      </p:sp>
      <p:sp>
        <p:nvSpPr>
          <p:cNvPr id="7" name="AutoShape 10">
            <a:extLst>
              <a:ext uri="{FF2B5EF4-FFF2-40B4-BE49-F238E27FC236}">
                <a16:creationId xmlns:a16="http://schemas.microsoft.com/office/drawing/2014/main" id="{73D5D4CA-AE48-0E2F-C931-C0DAA102450D}"/>
              </a:ext>
            </a:extLst>
          </p:cNvPr>
          <p:cNvSpPr/>
          <p:nvPr/>
        </p:nvSpPr>
        <p:spPr>
          <a:xfrm>
            <a:off x="0" y="893"/>
            <a:ext cx="685621" cy="6856214"/>
          </a:xfrm>
          <a:prstGeom prst="rect">
            <a:avLst/>
          </a:prstGeom>
          <a:solidFill>
            <a:srgbClr val="1C2086"/>
          </a:solidFill>
        </p:spPr>
        <p:txBody>
          <a:bodyPr/>
          <a:lstStyle/>
          <a:p>
            <a:endParaRPr lang="en-US" sz="800"/>
          </a:p>
        </p:txBody>
      </p:sp>
      <p:pic>
        <p:nvPicPr>
          <p:cNvPr id="8" name="Picture 7">
            <a:extLst>
              <a:ext uri="{FF2B5EF4-FFF2-40B4-BE49-F238E27FC236}">
                <a16:creationId xmlns:a16="http://schemas.microsoft.com/office/drawing/2014/main" id="{994E9DD5-EDC6-1242-AF6A-0ED2358F2B0B}"/>
              </a:ext>
            </a:extLst>
          </p:cNvPr>
          <p:cNvPicPr>
            <a:picLocks noChangeAspect="1"/>
          </p:cNvPicPr>
          <p:nvPr/>
        </p:nvPicPr>
        <p:blipFill>
          <a:blip r:embed="rId4"/>
          <a:stretch>
            <a:fillRect/>
          </a:stretch>
        </p:blipFill>
        <p:spPr>
          <a:xfrm>
            <a:off x="839788" y="3093671"/>
            <a:ext cx="3644503" cy="912844"/>
          </a:xfrm>
          <a:prstGeom prst="rect">
            <a:avLst/>
          </a:prstGeom>
        </p:spPr>
      </p:pic>
    </p:spTree>
    <p:extLst>
      <p:ext uri="{BB962C8B-B14F-4D97-AF65-F5344CB8AC3E}">
        <p14:creationId xmlns:p14="http://schemas.microsoft.com/office/powerpoint/2010/main" val="95037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57BB-D712-DF5B-8C14-0BADAC1BBC1C}"/>
              </a:ext>
            </a:extLst>
          </p:cNvPr>
          <p:cNvSpPr>
            <a:spLocks noGrp="1"/>
          </p:cNvSpPr>
          <p:nvPr>
            <p:ph type="title"/>
          </p:nvPr>
        </p:nvSpPr>
        <p:spPr/>
        <p:txBody>
          <a:bodyPr/>
          <a:lstStyle/>
          <a:p>
            <a:pPr algn="ctr"/>
            <a:r>
              <a:rPr lang="en-US" b="1" dirty="0"/>
              <a:t>V. Five Year Fiscal Sustainability Plan </a:t>
            </a:r>
          </a:p>
        </p:txBody>
      </p:sp>
      <p:sp>
        <p:nvSpPr>
          <p:cNvPr id="3" name="Content Placeholder 2">
            <a:extLst>
              <a:ext uri="{FF2B5EF4-FFF2-40B4-BE49-F238E27FC236}">
                <a16:creationId xmlns:a16="http://schemas.microsoft.com/office/drawing/2014/main" id="{0067B86B-A816-0A5F-44E0-FEEDFA78BD82}"/>
              </a:ext>
            </a:extLst>
          </p:cNvPr>
          <p:cNvSpPr>
            <a:spLocks noGrp="1"/>
          </p:cNvSpPr>
          <p:nvPr>
            <p:ph sz="half" idx="1"/>
          </p:nvPr>
        </p:nvSpPr>
        <p:spPr>
          <a:xfrm>
            <a:off x="838199" y="1825625"/>
            <a:ext cx="10226879" cy="4351338"/>
          </a:xfrm>
        </p:spPr>
        <p:txBody>
          <a:bodyPr>
            <a:normAutofit lnSpcReduction="10000"/>
          </a:bodyPr>
          <a:lstStyle/>
          <a:p>
            <a:pPr marL="0" indent="0">
              <a:buNone/>
            </a:pPr>
            <a:r>
              <a:rPr lang="en-US" sz="4000" dirty="0"/>
              <a:t>Additional Constraints &amp; Challenges </a:t>
            </a:r>
          </a:p>
          <a:p>
            <a:r>
              <a:rPr lang="en-US" dirty="0"/>
              <a:t>Maintain over 4.8 million gross </a:t>
            </a:r>
            <a:r>
              <a:rPr lang="en-US" dirty="0" err="1"/>
              <a:t>sq.ft</a:t>
            </a:r>
            <a:r>
              <a:rPr lang="en-US" dirty="0"/>
              <a:t>. at over 20 locations statewide </a:t>
            </a:r>
          </a:p>
          <a:p>
            <a:r>
              <a:rPr lang="en-US" dirty="0"/>
              <a:t>Deferred capital improvements/maintenance result in costly emergency repairs </a:t>
            </a:r>
          </a:p>
          <a:p>
            <a:r>
              <a:rPr lang="en-US" dirty="0"/>
              <a:t>Increased demand for student support services, particularly mental health &amp; wrap around services</a:t>
            </a:r>
          </a:p>
          <a:p>
            <a:r>
              <a:rPr lang="en-US" dirty="0"/>
              <a:t>Inflationary pressures</a:t>
            </a:r>
          </a:p>
          <a:p>
            <a:r>
              <a:rPr lang="en-US" dirty="0"/>
              <a:t>Declining number of high school graduates in CT</a:t>
            </a:r>
          </a:p>
          <a:p>
            <a:r>
              <a:rPr lang="en-US" dirty="0"/>
              <a:t>High fixed costs, over 66% of budget is personnel costs </a:t>
            </a:r>
          </a:p>
          <a:p>
            <a:endParaRPr lang="en-US" dirty="0"/>
          </a:p>
        </p:txBody>
      </p:sp>
      <p:sp>
        <p:nvSpPr>
          <p:cNvPr id="5" name="AutoShape 10">
            <a:extLst>
              <a:ext uri="{FF2B5EF4-FFF2-40B4-BE49-F238E27FC236}">
                <a16:creationId xmlns:a16="http://schemas.microsoft.com/office/drawing/2014/main" id="{081DAA84-FB59-8B13-A0CB-A3569FC70595}"/>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345413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57BB-D712-DF5B-8C14-0BADAC1BBC1C}"/>
              </a:ext>
            </a:extLst>
          </p:cNvPr>
          <p:cNvSpPr>
            <a:spLocks noGrp="1"/>
          </p:cNvSpPr>
          <p:nvPr>
            <p:ph type="title"/>
          </p:nvPr>
        </p:nvSpPr>
        <p:spPr/>
        <p:txBody>
          <a:bodyPr/>
          <a:lstStyle/>
          <a:p>
            <a:pPr algn="ctr"/>
            <a:r>
              <a:rPr lang="en-US" b="1" dirty="0"/>
              <a:t>V. Five Year Fiscal Sustainability Plan </a:t>
            </a:r>
          </a:p>
        </p:txBody>
      </p:sp>
      <p:sp>
        <p:nvSpPr>
          <p:cNvPr id="3" name="Content Placeholder 2">
            <a:extLst>
              <a:ext uri="{FF2B5EF4-FFF2-40B4-BE49-F238E27FC236}">
                <a16:creationId xmlns:a16="http://schemas.microsoft.com/office/drawing/2014/main" id="{0067B86B-A816-0A5F-44E0-FEEDFA78BD82}"/>
              </a:ext>
            </a:extLst>
          </p:cNvPr>
          <p:cNvSpPr>
            <a:spLocks noGrp="1"/>
          </p:cNvSpPr>
          <p:nvPr>
            <p:ph sz="half" idx="1"/>
          </p:nvPr>
        </p:nvSpPr>
        <p:spPr>
          <a:xfrm>
            <a:off x="838200" y="1469877"/>
            <a:ext cx="10814108" cy="4707086"/>
          </a:xfrm>
        </p:spPr>
        <p:txBody>
          <a:bodyPr>
            <a:normAutofit lnSpcReduction="10000"/>
          </a:bodyPr>
          <a:lstStyle/>
          <a:p>
            <a:pPr marL="0" indent="0">
              <a:buNone/>
            </a:pPr>
            <a:r>
              <a:rPr lang="en-US" dirty="0"/>
              <a:t>Builds from FY 25 mid-year forecast, incorporates improvement on the budget &amp; annualizes it going forward</a:t>
            </a:r>
          </a:p>
          <a:p>
            <a:pPr marL="0" indent="0">
              <a:buNone/>
            </a:pPr>
            <a:r>
              <a:rPr lang="en-US" dirty="0"/>
              <a:t>Assumes no tuition increase in FY 26 &amp; FY 27</a:t>
            </a:r>
          </a:p>
          <a:p>
            <a:pPr marL="0" indent="0">
              <a:buNone/>
            </a:pPr>
            <a:r>
              <a:rPr lang="en-US" dirty="0"/>
              <a:t>Assumes level enrollment – does not rely on risky assumptions</a:t>
            </a:r>
          </a:p>
          <a:p>
            <a:pPr marL="0" indent="0">
              <a:buNone/>
            </a:pPr>
            <a:r>
              <a:rPr lang="en-US" dirty="0"/>
              <a:t>Assumes 3.5% inflationary increases in state block grants for FY 28-30</a:t>
            </a:r>
          </a:p>
          <a:p>
            <a:pPr marL="0" indent="0">
              <a:buNone/>
            </a:pPr>
            <a:r>
              <a:rPr lang="en-US" dirty="0"/>
              <a:t>Does not close locations or facilities</a:t>
            </a:r>
          </a:p>
          <a:p>
            <a:pPr marL="0" indent="0">
              <a:buNone/>
            </a:pPr>
            <a:r>
              <a:rPr lang="en-US" dirty="0"/>
              <a:t>Does not layoff collectively bargained staff</a:t>
            </a:r>
          </a:p>
          <a:p>
            <a:pPr marL="0" indent="0">
              <a:buNone/>
            </a:pPr>
            <a:r>
              <a:rPr lang="en-US" dirty="0"/>
              <a:t>Does not assume closure of academic programs</a:t>
            </a:r>
          </a:p>
          <a:p>
            <a:pPr marL="0" indent="0">
              <a:buNone/>
            </a:pPr>
            <a:r>
              <a:rPr lang="en-US" dirty="0"/>
              <a:t>Relies on utilization of reserves &amp; future deficit mitigation targets to </a:t>
            </a:r>
            <a:r>
              <a:rPr lang="en-US"/>
              <a:t>achieve balance </a:t>
            </a:r>
            <a:endParaRPr lang="en-US" dirty="0"/>
          </a:p>
          <a:p>
            <a:pPr marL="0" indent="0">
              <a:buNone/>
            </a:pPr>
            <a:endParaRPr lang="en-US" dirty="0"/>
          </a:p>
        </p:txBody>
      </p:sp>
      <p:sp>
        <p:nvSpPr>
          <p:cNvPr id="5" name="AutoShape 10">
            <a:extLst>
              <a:ext uri="{FF2B5EF4-FFF2-40B4-BE49-F238E27FC236}">
                <a16:creationId xmlns:a16="http://schemas.microsoft.com/office/drawing/2014/main" id="{081DAA84-FB59-8B13-A0CB-A3569FC70595}"/>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370149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57BB-D712-DF5B-8C14-0BADAC1BBC1C}"/>
              </a:ext>
            </a:extLst>
          </p:cNvPr>
          <p:cNvSpPr>
            <a:spLocks noGrp="1"/>
          </p:cNvSpPr>
          <p:nvPr>
            <p:ph type="title"/>
          </p:nvPr>
        </p:nvSpPr>
        <p:spPr/>
        <p:txBody>
          <a:bodyPr/>
          <a:lstStyle/>
          <a:p>
            <a:pPr algn="ctr"/>
            <a:r>
              <a:rPr lang="en-US" b="1" dirty="0"/>
              <a:t>V. Five Year Fiscal Sustainability Plan </a:t>
            </a:r>
          </a:p>
        </p:txBody>
      </p:sp>
      <p:sp>
        <p:nvSpPr>
          <p:cNvPr id="3" name="Content Placeholder 2">
            <a:extLst>
              <a:ext uri="{FF2B5EF4-FFF2-40B4-BE49-F238E27FC236}">
                <a16:creationId xmlns:a16="http://schemas.microsoft.com/office/drawing/2014/main" id="{0067B86B-A816-0A5F-44E0-FEEDFA78BD82}"/>
              </a:ext>
            </a:extLst>
          </p:cNvPr>
          <p:cNvSpPr>
            <a:spLocks noGrp="1"/>
          </p:cNvSpPr>
          <p:nvPr>
            <p:ph sz="half" idx="1"/>
          </p:nvPr>
        </p:nvSpPr>
        <p:spPr>
          <a:xfrm>
            <a:off x="838200" y="1825625"/>
            <a:ext cx="10814108" cy="4351338"/>
          </a:xfrm>
        </p:spPr>
        <p:txBody>
          <a:bodyPr>
            <a:normAutofit fontScale="92500"/>
          </a:bodyPr>
          <a:lstStyle/>
          <a:p>
            <a:pPr marL="0" indent="0">
              <a:buNone/>
            </a:pPr>
            <a:r>
              <a:rPr lang="en-US" sz="3900" dirty="0"/>
              <a:t>Strategies for Growth and Fiscal Sustainability</a:t>
            </a:r>
          </a:p>
          <a:p>
            <a:r>
              <a:rPr lang="en-US" dirty="0"/>
              <a:t>Expand economic activity in the state though workforce &amp; non-credit partnerships</a:t>
            </a:r>
          </a:p>
          <a:p>
            <a:r>
              <a:rPr lang="en-US" dirty="0"/>
              <a:t>Increase Dual Enrollment Opportunities</a:t>
            </a:r>
          </a:p>
          <a:p>
            <a:r>
              <a:rPr lang="en-US" dirty="0"/>
              <a:t>Develop a Strategic Enrollment Plan</a:t>
            </a:r>
          </a:p>
          <a:p>
            <a:r>
              <a:rPr lang="en-US" dirty="0"/>
              <a:t>Enhance fundraising &amp; targeted student supports</a:t>
            </a:r>
          </a:p>
          <a:p>
            <a:r>
              <a:rPr lang="en-US" dirty="0"/>
              <a:t>Increase efficiency of course offerings to achieve savings &amp; better meet student needs</a:t>
            </a:r>
          </a:p>
          <a:p>
            <a:r>
              <a:rPr lang="en-US" dirty="0"/>
              <a:t>Continue financial improvements strategies while balancing student needs</a:t>
            </a:r>
          </a:p>
        </p:txBody>
      </p:sp>
      <p:sp>
        <p:nvSpPr>
          <p:cNvPr id="5" name="AutoShape 10">
            <a:extLst>
              <a:ext uri="{FF2B5EF4-FFF2-40B4-BE49-F238E27FC236}">
                <a16:creationId xmlns:a16="http://schemas.microsoft.com/office/drawing/2014/main" id="{081DAA84-FB59-8B13-A0CB-A3569FC70595}"/>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140744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371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8000"/>
            </a:blip>
            <a:stretch>
              <a:fillRect t="-14888" b="-14888"/>
            </a:stretch>
          </a:blipFill>
        </p:spPr>
        <p:txBody>
          <a:bodyPr/>
          <a:lstStyle/>
          <a:p>
            <a:endParaRPr lang="en-US" sz="1200"/>
          </a:p>
        </p:txBody>
      </p:sp>
      <p:sp>
        <p:nvSpPr>
          <p:cNvPr id="3" name="AutoShape 3"/>
          <p:cNvSpPr/>
          <p:nvPr/>
        </p:nvSpPr>
        <p:spPr>
          <a:xfrm>
            <a:off x="10856686" y="0"/>
            <a:ext cx="1335314" cy="6858000"/>
          </a:xfrm>
          <a:prstGeom prst="rect">
            <a:avLst/>
          </a:prstGeom>
          <a:solidFill>
            <a:srgbClr val="01AB9A"/>
          </a:solidFill>
        </p:spPr>
        <p:txBody>
          <a:bodyPr/>
          <a:lstStyle/>
          <a:p>
            <a:endParaRPr lang="en-US" sz="1200"/>
          </a:p>
        </p:txBody>
      </p:sp>
      <p:sp>
        <p:nvSpPr>
          <p:cNvPr id="8" name="Freeform 8"/>
          <p:cNvSpPr/>
          <p:nvPr/>
        </p:nvSpPr>
        <p:spPr>
          <a:xfrm>
            <a:off x="-843106" y="206544"/>
            <a:ext cx="6319121" cy="6513691"/>
          </a:xfrm>
          <a:custGeom>
            <a:avLst/>
            <a:gdLst/>
            <a:ahLst/>
            <a:cxnLst/>
            <a:rect l="l" t="t" r="r" b="b"/>
            <a:pathLst>
              <a:path w="9478681" h="9770537">
                <a:moveTo>
                  <a:pt x="0" y="0"/>
                </a:moveTo>
                <a:lnTo>
                  <a:pt x="9478680" y="0"/>
                </a:lnTo>
                <a:lnTo>
                  <a:pt x="9478680" y="9770537"/>
                </a:lnTo>
                <a:lnTo>
                  <a:pt x="0" y="9770537"/>
                </a:lnTo>
                <a:lnTo>
                  <a:pt x="0" y="0"/>
                </a:lnTo>
                <a:close/>
              </a:path>
            </a:pathLst>
          </a:custGeom>
          <a:blipFill>
            <a:blip r:embed="rId3">
              <a:alphaModFix amt="24000"/>
            </a:blip>
            <a:stretch>
              <a:fillRect b="-43722"/>
            </a:stretch>
          </a:blipFill>
        </p:spPr>
        <p:txBody>
          <a:bodyPr/>
          <a:lstStyle/>
          <a:p>
            <a:endParaRPr lang="en-US" sz="1200"/>
          </a:p>
        </p:txBody>
      </p:sp>
      <p:sp>
        <p:nvSpPr>
          <p:cNvPr id="10" name="Freeform 10"/>
          <p:cNvSpPr/>
          <p:nvPr/>
        </p:nvSpPr>
        <p:spPr>
          <a:xfrm>
            <a:off x="3976313" y="5452379"/>
            <a:ext cx="2613773" cy="805411"/>
          </a:xfrm>
          <a:custGeom>
            <a:avLst/>
            <a:gdLst/>
            <a:ahLst/>
            <a:cxnLst/>
            <a:rect l="l" t="t" r="r" b="b"/>
            <a:pathLst>
              <a:path w="3920659" h="1208116">
                <a:moveTo>
                  <a:pt x="0" y="0"/>
                </a:moveTo>
                <a:lnTo>
                  <a:pt x="3920659" y="0"/>
                </a:lnTo>
                <a:lnTo>
                  <a:pt x="3920659" y="1208117"/>
                </a:lnTo>
                <a:lnTo>
                  <a:pt x="0" y="1208117"/>
                </a:lnTo>
                <a:lnTo>
                  <a:pt x="0" y="0"/>
                </a:lnTo>
                <a:close/>
              </a:path>
            </a:pathLst>
          </a:custGeom>
          <a:blipFill>
            <a:blip r:embed="rId4"/>
            <a:stretch>
              <a:fillRect b="-50865"/>
            </a:stretch>
          </a:blipFill>
        </p:spPr>
        <p:txBody>
          <a:bodyPr/>
          <a:lstStyle/>
          <a:p>
            <a:endParaRPr lang="en-US" sz="1200"/>
          </a:p>
        </p:txBody>
      </p:sp>
      <p:sp>
        <p:nvSpPr>
          <p:cNvPr id="13" name="AutoShape 6">
            <a:extLst>
              <a:ext uri="{FF2B5EF4-FFF2-40B4-BE49-F238E27FC236}">
                <a16:creationId xmlns:a16="http://schemas.microsoft.com/office/drawing/2014/main" id="{A109FC6F-004D-8CA5-029B-7EF36C0E0C73}"/>
              </a:ext>
            </a:extLst>
          </p:cNvPr>
          <p:cNvSpPr/>
          <p:nvPr/>
        </p:nvSpPr>
        <p:spPr>
          <a:xfrm>
            <a:off x="4927600" y="4038600"/>
            <a:ext cx="780253" cy="0"/>
          </a:xfrm>
          <a:prstGeom prst="line">
            <a:avLst/>
          </a:prstGeom>
          <a:ln w="47625" cap="flat">
            <a:solidFill>
              <a:srgbClr val="01AB9A"/>
            </a:solidFill>
            <a:prstDash val="solid"/>
            <a:headEnd type="none" w="sm" len="sm"/>
            <a:tailEnd type="none" w="sm" len="sm"/>
          </a:ln>
        </p:spPr>
        <p:txBody>
          <a:bodyPr/>
          <a:lstStyle/>
          <a:p>
            <a:endParaRPr lang="en-US" sz="1200">
              <a:ln>
                <a:solidFill>
                  <a:srgbClr val="01AB9A"/>
                </a:solidFill>
              </a:ln>
              <a:highlight>
                <a:srgbClr val="FCD452"/>
              </a:highlight>
            </a:endParaRPr>
          </a:p>
        </p:txBody>
      </p:sp>
      <p:sp>
        <p:nvSpPr>
          <p:cNvPr id="4" name="Title 3">
            <a:extLst>
              <a:ext uri="{FF2B5EF4-FFF2-40B4-BE49-F238E27FC236}">
                <a16:creationId xmlns:a16="http://schemas.microsoft.com/office/drawing/2014/main" id="{454EE17E-398F-FC06-3C29-964DB134E0BA}"/>
              </a:ext>
            </a:extLst>
          </p:cNvPr>
          <p:cNvSpPr>
            <a:spLocks noGrp="1"/>
          </p:cNvSpPr>
          <p:nvPr>
            <p:ph type="title"/>
          </p:nvPr>
        </p:nvSpPr>
        <p:spPr>
          <a:xfrm>
            <a:off x="2539999" y="2819400"/>
            <a:ext cx="5486400" cy="762000"/>
          </a:xfrm>
        </p:spPr>
        <p:txBody>
          <a:bodyPr>
            <a:normAutofit/>
          </a:bodyPr>
          <a:lstStyle/>
          <a:p>
            <a:pPr algn="ctr"/>
            <a:r>
              <a:rPr lang="en-US" sz="4000" b="1" dirty="0">
                <a:solidFill>
                  <a:schemeClr val="bg1"/>
                </a:solidFill>
              </a:rPr>
              <a:t>APPENDICES</a:t>
            </a:r>
          </a:p>
        </p:txBody>
      </p:sp>
    </p:spTree>
    <p:extLst>
      <p:ext uri="{BB962C8B-B14F-4D97-AF65-F5344CB8AC3E}">
        <p14:creationId xmlns:p14="http://schemas.microsoft.com/office/powerpoint/2010/main" val="80769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5CB6-B36B-2AD4-D802-29336B97B3AA}"/>
              </a:ext>
            </a:extLst>
          </p:cNvPr>
          <p:cNvSpPr>
            <a:spLocks noGrp="1"/>
          </p:cNvSpPr>
          <p:nvPr>
            <p:ph type="title"/>
          </p:nvPr>
        </p:nvSpPr>
        <p:spPr>
          <a:xfrm>
            <a:off x="1501629" y="183092"/>
            <a:ext cx="8229600" cy="762000"/>
          </a:xfrm>
        </p:spPr>
        <p:txBody>
          <a:bodyPr/>
          <a:lstStyle/>
          <a:p>
            <a:r>
              <a:rPr lang="en-US" dirty="0"/>
              <a:t>FY 25 College and Campus Budgets</a:t>
            </a:r>
          </a:p>
        </p:txBody>
      </p:sp>
      <p:sp>
        <p:nvSpPr>
          <p:cNvPr id="4" name="Content Placeholder 3">
            <a:extLst>
              <a:ext uri="{FF2B5EF4-FFF2-40B4-BE49-F238E27FC236}">
                <a16:creationId xmlns:a16="http://schemas.microsoft.com/office/drawing/2014/main" id="{CBCDEB24-0630-0397-5477-75D514D6F0FB}"/>
              </a:ext>
            </a:extLst>
          </p:cNvPr>
          <p:cNvSpPr>
            <a:spLocks noGrp="1"/>
          </p:cNvSpPr>
          <p:nvPr>
            <p:ph sz="half" idx="2"/>
          </p:nvPr>
        </p:nvSpPr>
        <p:spPr>
          <a:xfrm flipH="1">
            <a:off x="6182686" y="1066800"/>
            <a:ext cx="5450514" cy="5283666"/>
          </a:xfrm>
        </p:spPr>
        <p:txBody>
          <a:bodyPr>
            <a:normAutofit fontScale="62500" lnSpcReduction="20000"/>
          </a:bodyPr>
          <a:lstStyle/>
          <a:p>
            <a:r>
              <a:rPr lang="en-US" dirty="0"/>
              <a:t>CT State’s budget reported in 3 parts:</a:t>
            </a:r>
          </a:p>
          <a:p>
            <a:pPr lvl="1"/>
            <a:r>
              <a:rPr lang="en-US" dirty="0"/>
              <a:t>Shared Services is $40.2 million or 9%</a:t>
            </a:r>
          </a:p>
          <a:p>
            <a:pPr lvl="1"/>
            <a:r>
              <a:rPr lang="en-US" dirty="0"/>
              <a:t>System Office is $7.9 million or 2%</a:t>
            </a:r>
          </a:p>
          <a:p>
            <a:pPr lvl="1"/>
            <a:r>
              <a:rPr lang="en-US" dirty="0"/>
              <a:t>College (12 campuses &amp; College Office) – 89%</a:t>
            </a:r>
          </a:p>
          <a:p>
            <a:r>
              <a:rPr lang="en-US" dirty="0"/>
              <a:t>Campus resources are understated as many things are budgeted centrally like: </a:t>
            </a:r>
          </a:p>
          <a:p>
            <a:pPr lvl="1"/>
            <a:r>
              <a:rPr lang="en-US" dirty="0"/>
              <a:t>Institutional Student Financial Aid: $15.6 million</a:t>
            </a:r>
          </a:p>
          <a:p>
            <a:pPr lvl="1"/>
            <a:r>
              <a:rPr lang="en-US" dirty="0"/>
              <a:t>Public Safety Officers</a:t>
            </a:r>
          </a:p>
          <a:p>
            <a:pPr lvl="1"/>
            <a:r>
              <a:rPr lang="en-US" dirty="0"/>
              <a:t>Library Materials</a:t>
            </a:r>
          </a:p>
          <a:p>
            <a:pPr lvl="1"/>
            <a:r>
              <a:rPr lang="en-US" dirty="0"/>
              <a:t>Financial Aid staff</a:t>
            </a:r>
          </a:p>
          <a:p>
            <a:pPr lvl="1"/>
            <a:r>
              <a:rPr lang="en-US" dirty="0"/>
              <a:t>Parts of Admissions/Enrollment</a:t>
            </a:r>
          </a:p>
          <a:p>
            <a:pPr lvl="1"/>
            <a:r>
              <a:rPr lang="en-US" dirty="0"/>
              <a:t>Insurance Costs</a:t>
            </a:r>
          </a:p>
          <a:p>
            <a:pPr lvl="1"/>
            <a:r>
              <a:rPr lang="en-US" dirty="0"/>
              <a:t>Marketing staff</a:t>
            </a:r>
          </a:p>
          <a:p>
            <a:pPr lvl="1"/>
            <a:r>
              <a:rPr lang="en-US" dirty="0"/>
              <a:t>Marketing Expenditures – $2.3 million</a:t>
            </a:r>
          </a:p>
          <a:p>
            <a:r>
              <a:rPr lang="en-US" dirty="0"/>
              <a:t>2,075 funded FT positions </a:t>
            </a:r>
            <a:r>
              <a:rPr lang="en-US" sz="2300" dirty="0"/>
              <a:t>(permanent &amp; temporary)</a:t>
            </a:r>
          </a:p>
          <a:p>
            <a:pPr lvl="1"/>
            <a:r>
              <a:rPr lang="en-US" dirty="0"/>
              <a:t>721 faculty</a:t>
            </a:r>
          </a:p>
          <a:p>
            <a:pPr lvl="1"/>
            <a:r>
              <a:rPr lang="en-US" dirty="0"/>
              <a:t>1,354 staff &amp; administrators</a:t>
            </a:r>
          </a:p>
          <a:p>
            <a:r>
              <a:rPr lang="en-US" dirty="0"/>
              <a:t>4,969 funded PT positions </a:t>
            </a:r>
            <a:r>
              <a:rPr lang="en-US" sz="2300" dirty="0"/>
              <a:t>(permanent &amp; temporary) </a:t>
            </a:r>
          </a:p>
          <a:p>
            <a:pPr lvl="1"/>
            <a:r>
              <a:rPr lang="en-US" dirty="0"/>
              <a:t>3,137 adjunct &amp; clinical faculty</a:t>
            </a:r>
          </a:p>
          <a:p>
            <a:pPr lvl="1"/>
            <a:r>
              <a:rPr lang="en-US" dirty="0"/>
              <a:t>563 non-credit lecturers</a:t>
            </a:r>
          </a:p>
          <a:p>
            <a:pPr lvl="1"/>
            <a:r>
              <a:rPr lang="en-US" dirty="0"/>
              <a:t>676 staff</a:t>
            </a:r>
          </a:p>
          <a:p>
            <a:pPr lvl="1"/>
            <a:r>
              <a:rPr lang="en-US" dirty="0"/>
              <a:t>593 student labor</a:t>
            </a:r>
          </a:p>
          <a:p>
            <a:pPr lvl="1"/>
            <a:endParaRPr lang="en-US" dirty="0"/>
          </a:p>
          <a:p>
            <a:endParaRPr lang="en-US" dirty="0"/>
          </a:p>
          <a:p>
            <a:endParaRPr lang="en-US" dirty="0"/>
          </a:p>
          <a:p>
            <a:endParaRPr lang="en-US" dirty="0"/>
          </a:p>
          <a:p>
            <a:pPr lvl="1"/>
            <a:endParaRPr lang="en-US" dirty="0"/>
          </a:p>
          <a:p>
            <a:pPr lvl="1"/>
            <a:endParaRPr lang="en-US" dirty="0"/>
          </a:p>
          <a:p>
            <a:endParaRPr lang="en-US" dirty="0"/>
          </a:p>
        </p:txBody>
      </p:sp>
      <p:graphicFrame>
        <p:nvGraphicFramePr>
          <p:cNvPr id="6" name="Content Placeholder 5">
            <a:extLst>
              <a:ext uri="{FF2B5EF4-FFF2-40B4-BE49-F238E27FC236}">
                <a16:creationId xmlns:a16="http://schemas.microsoft.com/office/drawing/2014/main" id="{64E47A24-0D99-26E9-A6EE-E6F321745B5B}"/>
              </a:ext>
            </a:extLst>
          </p:cNvPr>
          <p:cNvGraphicFramePr>
            <a:graphicFrameLocks noGrp="1"/>
          </p:cNvGraphicFramePr>
          <p:nvPr>
            <p:ph sz="half" idx="1"/>
            <p:extLst>
              <p:ext uri="{D42A27DB-BD31-4B8C-83A1-F6EECF244321}">
                <p14:modId xmlns:p14="http://schemas.microsoft.com/office/powerpoint/2010/main" val="1556571340"/>
              </p:ext>
            </p:extLst>
          </p:nvPr>
        </p:nvGraphicFramePr>
        <p:xfrm>
          <a:off x="838898" y="1066799"/>
          <a:ext cx="5257102" cy="5510169"/>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10">
            <a:extLst>
              <a:ext uri="{FF2B5EF4-FFF2-40B4-BE49-F238E27FC236}">
                <a16:creationId xmlns:a16="http://schemas.microsoft.com/office/drawing/2014/main" id="{61AB5F1D-5150-3AB4-B6EB-00B8A64FC553}"/>
              </a:ext>
            </a:extLst>
          </p:cNvPr>
          <p:cNvSpPr/>
          <p:nvPr/>
        </p:nvSpPr>
        <p:spPr>
          <a:xfrm>
            <a:off x="0" y="893"/>
            <a:ext cx="685621" cy="6856214"/>
          </a:xfrm>
          <a:prstGeom prst="rect">
            <a:avLst/>
          </a:prstGeom>
          <a:solidFill>
            <a:srgbClr val="1C2086"/>
          </a:solidFill>
        </p:spPr>
        <p:txBody>
          <a:bodyPr/>
          <a:lstStyle/>
          <a:p>
            <a:endParaRPr lang="en-US" sz="800"/>
          </a:p>
        </p:txBody>
      </p:sp>
      <p:pic>
        <p:nvPicPr>
          <p:cNvPr id="8" name="x_x_x_x_x_Picture 16" descr="image006.png">
            <a:extLst>
              <a:ext uri="{FF2B5EF4-FFF2-40B4-BE49-F238E27FC236}">
                <a16:creationId xmlns:a16="http://schemas.microsoft.com/office/drawing/2014/main" id="{93B726E4-F7B9-3259-D457-41E501776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8733" y="183092"/>
            <a:ext cx="1396415" cy="41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87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85B8-0451-5AC5-9083-E78B0F419281}"/>
              </a:ext>
            </a:extLst>
          </p:cNvPr>
          <p:cNvSpPr>
            <a:spLocks noGrp="1"/>
          </p:cNvSpPr>
          <p:nvPr>
            <p:ph type="title"/>
          </p:nvPr>
        </p:nvSpPr>
        <p:spPr/>
        <p:txBody>
          <a:bodyPr/>
          <a:lstStyle/>
          <a:p>
            <a:r>
              <a:rPr lang="en-US" dirty="0"/>
              <a:t>System Reserves </a:t>
            </a:r>
          </a:p>
        </p:txBody>
      </p:sp>
      <p:pic>
        <p:nvPicPr>
          <p:cNvPr id="6" name="Content Placeholder 5">
            <a:extLst>
              <a:ext uri="{FF2B5EF4-FFF2-40B4-BE49-F238E27FC236}">
                <a16:creationId xmlns:a16="http://schemas.microsoft.com/office/drawing/2014/main" id="{AABC88F4-F90B-E27C-F896-323C0FD333D2}"/>
              </a:ext>
            </a:extLst>
          </p:cNvPr>
          <p:cNvPicPr>
            <a:picLocks noGrp="1" noChangeAspect="1"/>
          </p:cNvPicPr>
          <p:nvPr>
            <p:ph idx="1"/>
          </p:nvPr>
        </p:nvPicPr>
        <p:blipFill>
          <a:blip r:embed="rId2"/>
          <a:stretch>
            <a:fillRect/>
          </a:stretch>
        </p:blipFill>
        <p:spPr>
          <a:xfrm>
            <a:off x="838200" y="1752348"/>
            <a:ext cx="10515600" cy="2566541"/>
          </a:xfrm>
        </p:spPr>
      </p:pic>
      <p:sp>
        <p:nvSpPr>
          <p:cNvPr id="4" name="AutoShape 10">
            <a:extLst>
              <a:ext uri="{FF2B5EF4-FFF2-40B4-BE49-F238E27FC236}">
                <a16:creationId xmlns:a16="http://schemas.microsoft.com/office/drawing/2014/main" id="{0DDBFCCC-FE13-35C8-61C9-53B81E87A9AB}"/>
              </a:ext>
            </a:extLst>
          </p:cNvPr>
          <p:cNvSpPr/>
          <p:nvPr/>
        </p:nvSpPr>
        <p:spPr>
          <a:xfrm>
            <a:off x="0" y="893"/>
            <a:ext cx="685621" cy="6856214"/>
          </a:xfrm>
          <a:prstGeom prst="rect">
            <a:avLst/>
          </a:prstGeom>
          <a:solidFill>
            <a:srgbClr val="1C2086"/>
          </a:solidFill>
        </p:spPr>
        <p:txBody>
          <a:bodyPr/>
          <a:lstStyle/>
          <a:p>
            <a:endParaRPr lang="en-US" sz="800"/>
          </a:p>
        </p:txBody>
      </p:sp>
      <p:sp>
        <p:nvSpPr>
          <p:cNvPr id="7" name="TextBox 6">
            <a:extLst>
              <a:ext uri="{FF2B5EF4-FFF2-40B4-BE49-F238E27FC236}">
                <a16:creationId xmlns:a16="http://schemas.microsoft.com/office/drawing/2014/main" id="{6F8F9E12-1508-335A-1554-6588F4CA6EF1}"/>
              </a:ext>
            </a:extLst>
          </p:cNvPr>
          <p:cNvSpPr txBox="1"/>
          <p:nvPr/>
        </p:nvSpPr>
        <p:spPr>
          <a:xfrm>
            <a:off x="1128044" y="4828375"/>
            <a:ext cx="9802027" cy="646331"/>
          </a:xfrm>
          <a:prstGeom prst="rect">
            <a:avLst/>
          </a:prstGeom>
          <a:noFill/>
        </p:spPr>
        <p:txBody>
          <a:bodyPr wrap="square" rtlCol="0">
            <a:spAutoFit/>
          </a:bodyPr>
          <a:lstStyle/>
          <a:p>
            <a:r>
              <a:rPr lang="en-US" dirty="0"/>
              <a:t>Per BOT policy, the college may reserve up to 3% for contingency as designated reserves. CT State reserves provide 185 days of cash on hand. </a:t>
            </a:r>
          </a:p>
        </p:txBody>
      </p:sp>
    </p:spTree>
    <p:extLst>
      <p:ext uri="{BB962C8B-B14F-4D97-AF65-F5344CB8AC3E}">
        <p14:creationId xmlns:p14="http://schemas.microsoft.com/office/powerpoint/2010/main" val="313055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C4A8-3C9B-576F-46F7-C4FE67F58E34}"/>
              </a:ext>
            </a:extLst>
          </p:cNvPr>
          <p:cNvSpPr>
            <a:spLocks noGrp="1"/>
          </p:cNvSpPr>
          <p:nvPr>
            <p:ph type="title"/>
          </p:nvPr>
        </p:nvSpPr>
        <p:spPr>
          <a:xfrm>
            <a:off x="990053" y="549664"/>
            <a:ext cx="6220691" cy="996084"/>
          </a:xfrm>
        </p:spPr>
        <p:txBody>
          <a:bodyPr>
            <a:normAutofit/>
          </a:bodyPr>
          <a:lstStyle/>
          <a:p>
            <a:r>
              <a:rPr lang="en-US" sz="2400" b="1" dirty="0">
                <a:solidFill>
                  <a:srgbClr val="1C2086"/>
                </a:solidFill>
                <a:latin typeface="+mn-lt"/>
                <a:cs typeface="Arial"/>
              </a:rPr>
              <a:t>FY 24 Variance from Original Budget</a:t>
            </a:r>
            <a:br>
              <a:rPr lang="en-US" sz="2400" b="1" dirty="0">
                <a:solidFill>
                  <a:srgbClr val="1C2086"/>
                </a:solidFill>
                <a:latin typeface="+mn-lt"/>
                <a:cs typeface="Arial"/>
              </a:rPr>
            </a:br>
            <a:r>
              <a:rPr lang="en-US" sz="1800" dirty="0">
                <a:solidFill>
                  <a:srgbClr val="1C2086"/>
                </a:solidFill>
                <a:latin typeface="+mn-lt"/>
                <a:cs typeface="Arial"/>
              </a:rPr>
              <a:t>(excludes SO/SS) </a:t>
            </a:r>
            <a:endParaRPr lang="en-US" sz="2400" dirty="0">
              <a:solidFill>
                <a:srgbClr val="1C2086"/>
              </a:solidFill>
              <a:latin typeface="+mn-lt"/>
              <a:cs typeface="Arial"/>
            </a:endParaRPr>
          </a:p>
        </p:txBody>
      </p:sp>
      <p:sp>
        <p:nvSpPr>
          <p:cNvPr id="4" name="Content Placeholder 3">
            <a:extLst>
              <a:ext uri="{FF2B5EF4-FFF2-40B4-BE49-F238E27FC236}">
                <a16:creationId xmlns:a16="http://schemas.microsoft.com/office/drawing/2014/main" id="{ACD19DB5-F1D1-3571-6396-3A960CC0E35E}"/>
              </a:ext>
            </a:extLst>
          </p:cNvPr>
          <p:cNvSpPr>
            <a:spLocks noGrp="1"/>
          </p:cNvSpPr>
          <p:nvPr>
            <p:ph sz="half" idx="2"/>
          </p:nvPr>
        </p:nvSpPr>
        <p:spPr>
          <a:xfrm>
            <a:off x="6900807" y="1956998"/>
            <a:ext cx="4626798" cy="4351338"/>
          </a:xfrm>
        </p:spPr>
        <p:txBody>
          <a:bodyPr>
            <a:normAutofit/>
          </a:bodyPr>
          <a:lstStyle/>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FY 24 variance is attributable to:  </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Net Deficit Mitigation - $24.6M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Increases in Tuition and Fee Revenue due to a 3% enrollment gain over a flat enrollment assumption - $7.2M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Changes in Transfers from System Office - $3.7M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Improved Collections on overdue student accounts - $7.9M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Increases in All Other Revenue are due to higher interest rates realized on reserve fund balances - $13.4M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Delays in hiring in FY 24, despite hiring 178 full-time positions: Personal Services and Fringe Benefits savings - $15.5M</a:t>
            </a:r>
          </a:p>
          <a:p>
            <a:pPr marL="342900" marR="0" lvl="0" indent="-342900">
              <a:lnSpc>
                <a:spcPct val="107000"/>
              </a:lnSpc>
              <a:spcBef>
                <a:spcPts val="0"/>
              </a:spcBef>
              <a:spcAft>
                <a:spcPts val="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Reduced Other Expenses Spending - $10.8M</a:t>
            </a:r>
          </a:p>
          <a:p>
            <a:pPr marL="342900" marR="0" lvl="0" indent="-342900">
              <a:lnSpc>
                <a:spcPct val="107000"/>
              </a:lnSpc>
              <a:spcBef>
                <a:spcPts val="0"/>
              </a:spcBef>
              <a:spcAft>
                <a:spcPts val="800"/>
              </a:spcAft>
              <a:buFont typeface="Symbol" panose="05050102010706020507" pitchFamily="18" charset="2"/>
              <a:buChar char=""/>
            </a:pPr>
            <a:r>
              <a:rPr lang="en-US" sz="1500" kern="100" dirty="0">
                <a:effectLst/>
                <a:latin typeface="Aptos" panose="020B0004020202020204" pitchFamily="34" charset="0"/>
                <a:ea typeface="Calibri" panose="020F0502020204030204" pitchFamily="34" charset="0"/>
                <a:cs typeface="Times New Roman" panose="02020603050405020304" pitchFamily="18" charset="0"/>
              </a:rPr>
              <a:t>Re-estimate of Fringe Benefits - $10.6M</a:t>
            </a:r>
          </a:p>
          <a:p>
            <a:endParaRPr lang="en-US" dirty="0"/>
          </a:p>
        </p:txBody>
      </p:sp>
      <p:graphicFrame>
        <p:nvGraphicFramePr>
          <p:cNvPr id="5" name="Content Placeholder 4">
            <a:extLst>
              <a:ext uri="{FF2B5EF4-FFF2-40B4-BE49-F238E27FC236}">
                <a16:creationId xmlns:a16="http://schemas.microsoft.com/office/drawing/2014/main" id="{3C8A8B0B-3976-8897-182D-C091536A49D6}"/>
              </a:ext>
            </a:extLst>
          </p:cNvPr>
          <p:cNvGraphicFramePr>
            <a:graphicFrameLocks noGrp="1"/>
          </p:cNvGraphicFramePr>
          <p:nvPr>
            <p:ph sz="half" idx="1"/>
          </p:nvPr>
        </p:nvGraphicFramePr>
        <p:xfrm>
          <a:off x="1202414" y="1991813"/>
          <a:ext cx="5181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8" name="x_x_x_x_x_Picture 16" descr="image006.png">
            <a:extLst>
              <a:ext uri="{FF2B5EF4-FFF2-40B4-BE49-F238E27FC236}">
                <a16:creationId xmlns:a16="http://schemas.microsoft.com/office/drawing/2014/main" id="{542798AB-6CC0-BC0D-309B-3D12A58F9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474" y="514849"/>
            <a:ext cx="1396415" cy="3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a:extLst>
              <a:ext uri="{FF2B5EF4-FFF2-40B4-BE49-F238E27FC236}">
                <a16:creationId xmlns:a16="http://schemas.microsoft.com/office/drawing/2014/main" id="{132A6BCF-91E3-D532-AAE7-6872F85229F8}"/>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338342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944C-8687-520F-E74D-AADBE2CF7E5A}"/>
              </a:ext>
            </a:extLst>
          </p:cNvPr>
          <p:cNvSpPr>
            <a:spLocks noGrp="1"/>
          </p:cNvSpPr>
          <p:nvPr>
            <p:ph type="title"/>
          </p:nvPr>
        </p:nvSpPr>
        <p:spPr>
          <a:xfrm>
            <a:off x="1536416" y="1338030"/>
            <a:ext cx="10515600" cy="538092"/>
          </a:xfrm>
        </p:spPr>
        <p:txBody>
          <a:bodyPr anchor="t">
            <a:normAutofit fontScale="90000"/>
          </a:bodyPr>
          <a:lstStyle/>
          <a:p>
            <a:r>
              <a:rPr lang="en-US" b="1" dirty="0">
                <a:solidFill>
                  <a:srgbClr val="1C2086"/>
                </a:solidFill>
                <a:latin typeface="+mn-lt"/>
                <a:cs typeface="Arial"/>
              </a:rPr>
              <a:t>Agenda</a:t>
            </a:r>
            <a:br>
              <a:rPr lang="en-US" dirty="0">
                <a:solidFill>
                  <a:srgbClr val="1C2086"/>
                </a:solidFill>
              </a:rPr>
            </a:br>
            <a:endParaRPr lang="en-US" dirty="0">
              <a:solidFill>
                <a:srgbClr val="1C2086"/>
              </a:solidFill>
            </a:endParaRPr>
          </a:p>
        </p:txBody>
      </p:sp>
      <p:sp>
        <p:nvSpPr>
          <p:cNvPr id="6" name="AutoShape 10">
            <a:extLst>
              <a:ext uri="{FF2B5EF4-FFF2-40B4-BE49-F238E27FC236}">
                <a16:creationId xmlns:a16="http://schemas.microsoft.com/office/drawing/2014/main" id="{0F601C7D-8C8A-343A-7719-259A2E6F0991}"/>
              </a:ext>
            </a:extLst>
          </p:cNvPr>
          <p:cNvSpPr/>
          <p:nvPr/>
        </p:nvSpPr>
        <p:spPr>
          <a:xfrm>
            <a:off x="0" y="893"/>
            <a:ext cx="685621" cy="6856214"/>
          </a:xfrm>
          <a:prstGeom prst="rect">
            <a:avLst/>
          </a:prstGeom>
          <a:solidFill>
            <a:srgbClr val="1C2086"/>
          </a:solidFill>
        </p:spPr>
        <p:txBody>
          <a:bodyPr/>
          <a:lstStyle/>
          <a:p>
            <a:endParaRPr lang="en-US" sz="800"/>
          </a:p>
        </p:txBody>
      </p:sp>
      <p:pic>
        <p:nvPicPr>
          <p:cNvPr id="7" name="x_x_x_x_x_Picture 16" descr="image006.png">
            <a:extLst>
              <a:ext uri="{FF2B5EF4-FFF2-40B4-BE49-F238E27FC236}">
                <a16:creationId xmlns:a16="http://schemas.microsoft.com/office/drawing/2014/main" id="{6DC8E565-37BC-D30B-41BA-7622866E6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84" y="514849"/>
            <a:ext cx="1396415" cy="3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Fast Forward with solid fill">
            <a:extLst>
              <a:ext uri="{FF2B5EF4-FFF2-40B4-BE49-F238E27FC236}">
                <a16:creationId xmlns:a16="http://schemas.microsoft.com/office/drawing/2014/main" id="{240485FC-9965-08F3-5638-8EED04181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198" y="1295190"/>
            <a:ext cx="488944" cy="488944"/>
          </a:xfrm>
          <a:prstGeom prst="rect">
            <a:avLst/>
          </a:prstGeom>
        </p:spPr>
      </p:pic>
      <p:sp>
        <p:nvSpPr>
          <p:cNvPr id="8" name="Content Placeholder 7">
            <a:extLst>
              <a:ext uri="{FF2B5EF4-FFF2-40B4-BE49-F238E27FC236}">
                <a16:creationId xmlns:a16="http://schemas.microsoft.com/office/drawing/2014/main" id="{B979723B-24BB-38C5-03F2-27DE33F98BAF}"/>
              </a:ext>
            </a:extLst>
          </p:cNvPr>
          <p:cNvSpPr>
            <a:spLocks noGrp="1"/>
          </p:cNvSpPr>
          <p:nvPr>
            <p:ph idx="1"/>
          </p:nvPr>
        </p:nvSpPr>
        <p:spPr>
          <a:xfrm>
            <a:off x="1632246" y="1999715"/>
            <a:ext cx="9721553" cy="4177247"/>
          </a:xfrm>
        </p:spPr>
        <p:txBody>
          <a:bodyPr>
            <a:normAutofit/>
          </a:bodyPr>
          <a:lstStyle/>
          <a:p>
            <a:pPr marL="571500" indent="-571500">
              <a:buFont typeface="+mj-lt"/>
              <a:buAutoNum type="romanUcPeriod"/>
            </a:pPr>
            <a:r>
              <a:rPr lang="en-US" dirty="0"/>
              <a:t>Midyear Spending Plan &amp; Reallocation of Funding</a:t>
            </a:r>
          </a:p>
          <a:p>
            <a:pPr marL="571500" indent="-571500">
              <a:buFont typeface="+mj-lt"/>
              <a:buAutoNum type="romanUcPeriod"/>
            </a:pPr>
            <a:r>
              <a:rPr lang="en-US" dirty="0"/>
              <a:t>CSCU Hiring Freeze </a:t>
            </a:r>
          </a:p>
          <a:p>
            <a:pPr marL="571500" indent="-571500">
              <a:buFont typeface="+mj-lt"/>
              <a:buAutoNum type="romanUcPeriod"/>
            </a:pPr>
            <a:r>
              <a:rPr lang="en-US" dirty="0"/>
              <a:t>Academic Classroom Supplies Project </a:t>
            </a:r>
          </a:p>
          <a:p>
            <a:pPr marL="571500" indent="-571500">
              <a:buFont typeface="+mj-lt"/>
              <a:buAutoNum type="romanUcPeriod"/>
            </a:pPr>
            <a:r>
              <a:rPr lang="en-US" dirty="0"/>
              <a:t>Update &amp; Analysis of Governor’s Recommended Biennial Budget</a:t>
            </a:r>
          </a:p>
          <a:p>
            <a:pPr marL="571500" indent="-571500">
              <a:buFont typeface="+mj-lt"/>
              <a:buAutoNum type="romanUcPeriod"/>
            </a:pPr>
            <a:r>
              <a:rPr lang="en-US" dirty="0"/>
              <a:t>Five Year Fiscal Sustainability Plan</a:t>
            </a:r>
          </a:p>
          <a:p>
            <a:endParaRPr lang="en-US" dirty="0"/>
          </a:p>
        </p:txBody>
      </p:sp>
    </p:spTree>
    <p:extLst>
      <p:ext uri="{BB962C8B-B14F-4D97-AF65-F5344CB8AC3E}">
        <p14:creationId xmlns:p14="http://schemas.microsoft.com/office/powerpoint/2010/main" val="349608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F803-C73A-1F67-D2E4-E4F73B5B80B8}"/>
              </a:ext>
            </a:extLst>
          </p:cNvPr>
          <p:cNvSpPr>
            <a:spLocks noGrp="1"/>
          </p:cNvSpPr>
          <p:nvPr>
            <p:ph type="title"/>
          </p:nvPr>
        </p:nvSpPr>
        <p:spPr>
          <a:xfrm>
            <a:off x="1114184" y="1250105"/>
            <a:ext cx="5430454" cy="851883"/>
          </a:xfrm>
        </p:spPr>
        <p:txBody>
          <a:bodyPr anchor="t">
            <a:normAutofit fontScale="90000"/>
          </a:bodyPr>
          <a:lstStyle/>
          <a:p>
            <a:r>
              <a:rPr lang="en-US" sz="2400" b="1" dirty="0">
                <a:solidFill>
                  <a:srgbClr val="1C2086"/>
                </a:solidFill>
                <a:latin typeface="+mn-lt"/>
                <a:cs typeface="Arial"/>
              </a:rPr>
              <a:t>CT State is Transparent with Internal &amp; External Stakeholders</a:t>
            </a:r>
            <a:br>
              <a:rPr lang="en-US" sz="2400" dirty="0"/>
            </a:br>
            <a:endParaRPr lang="en-US" sz="2400" dirty="0"/>
          </a:p>
        </p:txBody>
      </p:sp>
      <p:pic>
        <p:nvPicPr>
          <p:cNvPr id="4" name="Content Placeholder 3">
            <a:extLst>
              <a:ext uri="{FF2B5EF4-FFF2-40B4-BE49-F238E27FC236}">
                <a16:creationId xmlns:a16="http://schemas.microsoft.com/office/drawing/2014/main" id="{B78CC90A-287F-2C40-6E37-5E003756B563}"/>
              </a:ext>
            </a:extLst>
          </p:cNvPr>
          <p:cNvPicPr>
            <a:picLocks noGrp="1" noChangeAspect="1"/>
          </p:cNvPicPr>
          <p:nvPr>
            <p:ph idx="1"/>
          </p:nvPr>
        </p:nvPicPr>
        <p:blipFill>
          <a:blip r:embed="rId2"/>
          <a:stretch>
            <a:fillRect/>
          </a:stretch>
        </p:blipFill>
        <p:spPr>
          <a:xfrm>
            <a:off x="6678202" y="2492614"/>
            <a:ext cx="4745010" cy="2347212"/>
          </a:xfrm>
          <a:prstGeom prst="rect">
            <a:avLst/>
          </a:prstGeom>
        </p:spPr>
      </p:pic>
      <p:sp>
        <p:nvSpPr>
          <p:cNvPr id="5" name="TextBox 4">
            <a:extLst>
              <a:ext uri="{FF2B5EF4-FFF2-40B4-BE49-F238E27FC236}">
                <a16:creationId xmlns:a16="http://schemas.microsoft.com/office/drawing/2014/main" id="{D5693D10-43DF-3F6E-A7F3-24008CF2E469}"/>
              </a:ext>
            </a:extLst>
          </p:cNvPr>
          <p:cNvSpPr txBox="1"/>
          <p:nvPr/>
        </p:nvSpPr>
        <p:spPr>
          <a:xfrm>
            <a:off x="1114184" y="2101988"/>
            <a:ext cx="4972466"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Revenue projections made in January forecasted 94.2% of actual revenue &amp; May forecast 97.6% </a:t>
            </a:r>
          </a:p>
          <a:p>
            <a:pPr marL="285750" indent="-285750">
              <a:buFont typeface="Arial" panose="020B0604020202020204" pitchFamily="34" charset="0"/>
              <a:buChar char="•"/>
            </a:pPr>
            <a:r>
              <a:rPr lang="en-US" sz="1600" dirty="0"/>
              <a:t>Overall expenditure projections made in January were 92.9% accurate and 94.6% accurate</a:t>
            </a:r>
          </a:p>
          <a:p>
            <a:pPr marL="742950" lvl="1" indent="-285750">
              <a:buFont typeface="Arial" panose="020B0604020202020204" pitchFamily="34" charset="0"/>
              <a:buChar char="•"/>
            </a:pPr>
            <a:r>
              <a:rPr lang="en-US" sz="1600" dirty="0"/>
              <a:t>Personnel &amp; Fringe projections made in May were 97.0% accurate</a:t>
            </a:r>
          </a:p>
          <a:p>
            <a:pPr marL="742950" lvl="1" indent="-285750">
              <a:buFont typeface="Arial" panose="020B0604020202020204" pitchFamily="34" charset="0"/>
              <a:buChar char="•"/>
            </a:pPr>
            <a:r>
              <a:rPr lang="en-US" sz="1600" dirty="0"/>
              <a:t>Significant variance in projections for Other Expenses: 82% accurate in January &amp; 83.7% in May</a:t>
            </a:r>
            <a:br>
              <a:rPr lang="en-US" sz="1600" dirty="0"/>
            </a:br>
            <a:endParaRPr lang="en-US" sz="1600" dirty="0"/>
          </a:p>
          <a:p>
            <a:r>
              <a:rPr lang="en-US" sz="1600" dirty="0"/>
              <a:t>May projections made by the campuses for all other goods and services varied by 10-55% from actuals. Accordingly, CT State is strengthening its OE budget development and expense reporting/forecasting procedures. </a:t>
            </a:r>
          </a:p>
        </p:txBody>
      </p:sp>
      <p:sp>
        <p:nvSpPr>
          <p:cNvPr id="6" name="AutoShape 10">
            <a:extLst>
              <a:ext uri="{FF2B5EF4-FFF2-40B4-BE49-F238E27FC236}">
                <a16:creationId xmlns:a16="http://schemas.microsoft.com/office/drawing/2014/main" id="{55ED52D5-8972-0B26-3F5A-0F467BFB9AA2}"/>
              </a:ext>
            </a:extLst>
          </p:cNvPr>
          <p:cNvSpPr/>
          <p:nvPr/>
        </p:nvSpPr>
        <p:spPr>
          <a:xfrm>
            <a:off x="0" y="893"/>
            <a:ext cx="685621" cy="6856214"/>
          </a:xfrm>
          <a:prstGeom prst="rect">
            <a:avLst/>
          </a:prstGeom>
          <a:solidFill>
            <a:srgbClr val="1C2086"/>
          </a:solidFill>
        </p:spPr>
        <p:txBody>
          <a:bodyPr/>
          <a:lstStyle/>
          <a:p>
            <a:endParaRPr lang="en-US" sz="800"/>
          </a:p>
        </p:txBody>
      </p:sp>
      <p:pic>
        <p:nvPicPr>
          <p:cNvPr id="7" name="x_x_x_x_x_Picture 16" descr="image006.png">
            <a:extLst>
              <a:ext uri="{FF2B5EF4-FFF2-40B4-BE49-F238E27FC236}">
                <a16:creationId xmlns:a16="http://schemas.microsoft.com/office/drawing/2014/main" id="{F9ECAA14-EDCE-6E45-6C15-E33C6DAE9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474" y="514849"/>
            <a:ext cx="1396415" cy="3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99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9822C-70EA-0A62-A616-434B8264319A}"/>
              </a:ext>
            </a:extLst>
          </p:cNvPr>
          <p:cNvPicPr>
            <a:picLocks noChangeAspect="1"/>
          </p:cNvPicPr>
          <p:nvPr/>
        </p:nvPicPr>
        <p:blipFill>
          <a:blip r:embed="rId2"/>
          <a:stretch>
            <a:fillRect/>
          </a:stretch>
        </p:blipFill>
        <p:spPr>
          <a:xfrm>
            <a:off x="1133475" y="1047750"/>
            <a:ext cx="9925050" cy="4762500"/>
          </a:xfrm>
          <a:prstGeom prst="rect">
            <a:avLst/>
          </a:prstGeom>
        </p:spPr>
      </p:pic>
    </p:spTree>
    <p:extLst>
      <p:ext uri="{BB962C8B-B14F-4D97-AF65-F5344CB8AC3E}">
        <p14:creationId xmlns:p14="http://schemas.microsoft.com/office/powerpoint/2010/main" val="379835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A877-56A8-C38B-3FC8-4E7343EF14FD}"/>
              </a:ext>
            </a:extLst>
          </p:cNvPr>
          <p:cNvSpPr>
            <a:spLocks noGrp="1"/>
          </p:cNvSpPr>
          <p:nvPr>
            <p:ph type="title"/>
          </p:nvPr>
        </p:nvSpPr>
        <p:spPr>
          <a:xfrm>
            <a:off x="838199" y="365126"/>
            <a:ext cx="7434129" cy="624776"/>
          </a:xfrm>
        </p:spPr>
        <p:txBody>
          <a:bodyPr>
            <a:normAutofit fontScale="90000"/>
          </a:bodyPr>
          <a:lstStyle/>
          <a:p>
            <a:r>
              <a:rPr lang="en-US" b="1" dirty="0"/>
              <a:t>I. FY 25 Midyear Budget </a:t>
            </a:r>
          </a:p>
        </p:txBody>
      </p:sp>
      <p:sp>
        <p:nvSpPr>
          <p:cNvPr id="3" name="Content Placeholder 2">
            <a:extLst>
              <a:ext uri="{FF2B5EF4-FFF2-40B4-BE49-F238E27FC236}">
                <a16:creationId xmlns:a16="http://schemas.microsoft.com/office/drawing/2014/main" id="{C8703E64-4F95-2D34-3AAE-AB2A592D63D1}"/>
              </a:ext>
            </a:extLst>
          </p:cNvPr>
          <p:cNvSpPr>
            <a:spLocks noGrp="1"/>
          </p:cNvSpPr>
          <p:nvPr>
            <p:ph sz="half" idx="1"/>
          </p:nvPr>
        </p:nvSpPr>
        <p:spPr>
          <a:xfrm>
            <a:off x="838200" y="989902"/>
            <a:ext cx="5257800" cy="5718547"/>
          </a:xfrm>
        </p:spPr>
        <p:txBody>
          <a:bodyPr>
            <a:normAutofit lnSpcReduction="10000"/>
          </a:bodyPr>
          <a:lstStyle/>
          <a:p>
            <a:pPr marL="0" indent="0">
              <a:buNone/>
            </a:pPr>
            <a:r>
              <a:rPr lang="en-US" sz="2400" dirty="0"/>
              <a:t>Original FY 25 Board adopted budget resulted in a $2.2M shortfall</a:t>
            </a:r>
          </a:p>
          <a:p>
            <a:pPr marL="0" indent="0">
              <a:buNone/>
            </a:pPr>
            <a:r>
              <a:rPr lang="en-US" sz="2400" dirty="0"/>
              <a:t>Multiple State revenue changes &amp; Board approved increased expenditures for Restoration of Student Facing Services yields a revised FY 25 budget with a $7M surplus</a:t>
            </a:r>
          </a:p>
          <a:p>
            <a:pPr marL="0" indent="0">
              <a:buNone/>
            </a:pPr>
            <a:r>
              <a:rPr lang="en-US" sz="2400" dirty="0"/>
              <a:t>Changes include: </a:t>
            </a:r>
          </a:p>
          <a:p>
            <a:r>
              <a:rPr lang="en-US" sz="2400" dirty="0"/>
              <a:t> $7.0M increase in Reserve for Salary Adjustment for the FY 25 wage increase</a:t>
            </a:r>
          </a:p>
          <a:p>
            <a:r>
              <a:rPr lang="en-US" sz="2400" dirty="0"/>
              <a:t>Reduction of $2.3M in state GF </a:t>
            </a:r>
            <a:r>
              <a:rPr lang="en-US" sz="2400" dirty="0" err="1"/>
              <a:t>Approp</a:t>
            </a:r>
            <a:endParaRPr lang="en-US" sz="2400" dirty="0"/>
          </a:p>
          <a:p>
            <a:r>
              <a:rPr lang="en-US" sz="2400" dirty="0"/>
              <a:t>Increase of $6.4M in ARPA Funds</a:t>
            </a:r>
          </a:p>
          <a:p>
            <a:r>
              <a:rPr lang="en-US" sz="2400" dirty="0"/>
              <a:t>Increase in authority to expend $1.8M for Restoration of Student Facing Services </a:t>
            </a:r>
          </a:p>
        </p:txBody>
      </p:sp>
      <p:sp>
        <p:nvSpPr>
          <p:cNvPr id="6" name="AutoShape 10">
            <a:extLst>
              <a:ext uri="{FF2B5EF4-FFF2-40B4-BE49-F238E27FC236}">
                <a16:creationId xmlns:a16="http://schemas.microsoft.com/office/drawing/2014/main" id="{9940BCA7-294B-D4BC-83E9-301E6A714476}"/>
              </a:ext>
            </a:extLst>
          </p:cNvPr>
          <p:cNvSpPr/>
          <p:nvPr/>
        </p:nvSpPr>
        <p:spPr>
          <a:xfrm>
            <a:off x="0" y="893"/>
            <a:ext cx="685621" cy="6856214"/>
          </a:xfrm>
          <a:prstGeom prst="rect">
            <a:avLst/>
          </a:prstGeom>
          <a:solidFill>
            <a:srgbClr val="1C2086"/>
          </a:solidFill>
        </p:spPr>
        <p:txBody>
          <a:bodyPr/>
          <a:lstStyle/>
          <a:p>
            <a:endParaRPr lang="en-US" sz="800"/>
          </a:p>
        </p:txBody>
      </p:sp>
      <p:pic>
        <p:nvPicPr>
          <p:cNvPr id="9" name="Content Placeholder 8">
            <a:extLst>
              <a:ext uri="{FF2B5EF4-FFF2-40B4-BE49-F238E27FC236}">
                <a16:creationId xmlns:a16="http://schemas.microsoft.com/office/drawing/2014/main" id="{B32931EE-9FD9-E5A3-052A-DF5C5AFA23F1}"/>
              </a:ext>
            </a:extLst>
          </p:cNvPr>
          <p:cNvPicPr>
            <a:picLocks noGrp="1" noChangeAspect="1"/>
          </p:cNvPicPr>
          <p:nvPr>
            <p:ph sz="half" idx="2"/>
          </p:nvPr>
        </p:nvPicPr>
        <p:blipFill>
          <a:blip r:embed="rId2"/>
          <a:stretch>
            <a:fillRect/>
          </a:stretch>
        </p:blipFill>
        <p:spPr>
          <a:xfrm>
            <a:off x="6372840" y="256374"/>
            <a:ext cx="5095616" cy="6315342"/>
          </a:xfrm>
          <a:prstGeom prst="rect">
            <a:avLst/>
          </a:prstGeom>
        </p:spPr>
      </p:pic>
    </p:spTree>
    <p:extLst>
      <p:ext uri="{BB962C8B-B14F-4D97-AF65-F5344CB8AC3E}">
        <p14:creationId xmlns:p14="http://schemas.microsoft.com/office/powerpoint/2010/main" val="12919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A877-56A8-C38B-3FC8-4E7343EF14FD}"/>
              </a:ext>
            </a:extLst>
          </p:cNvPr>
          <p:cNvSpPr>
            <a:spLocks noGrp="1"/>
          </p:cNvSpPr>
          <p:nvPr>
            <p:ph type="title"/>
          </p:nvPr>
        </p:nvSpPr>
        <p:spPr>
          <a:xfrm>
            <a:off x="685621" y="68366"/>
            <a:ext cx="5410379" cy="921536"/>
          </a:xfrm>
        </p:spPr>
        <p:txBody>
          <a:bodyPr>
            <a:normAutofit/>
          </a:bodyPr>
          <a:lstStyle/>
          <a:p>
            <a:r>
              <a:rPr lang="en-US" sz="4000" b="1" dirty="0"/>
              <a:t>I. FY 25 Midyear Budget </a:t>
            </a:r>
          </a:p>
        </p:txBody>
      </p:sp>
      <p:sp>
        <p:nvSpPr>
          <p:cNvPr id="3" name="Content Placeholder 2">
            <a:extLst>
              <a:ext uri="{FF2B5EF4-FFF2-40B4-BE49-F238E27FC236}">
                <a16:creationId xmlns:a16="http://schemas.microsoft.com/office/drawing/2014/main" id="{C8703E64-4F95-2D34-3AAE-AB2A592D63D1}"/>
              </a:ext>
            </a:extLst>
          </p:cNvPr>
          <p:cNvSpPr>
            <a:spLocks noGrp="1"/>
          </p:cNvSpPr>
          <p:nvPr>
            <p:ph sz="half" idx="1"/>
          </p:nvPr>
        </p:nvSpPr>
        <p:spPr>
          <a:xfrm>
            <a:off x="838200" y="801895"/>
            <a:ext cx="5257800" cy="5684363"/>
          </a:xfrm>
        </p:spPr>
        <p:txBody>
          <a:bodyPr>
            <a:normAutofit fontScale="92500" lnSpcReduction="10000"/>
          </a:bodyPr>
          <a:lstStyle/>
          <a:p>
            <a:pPr marL="0" indent="0">
              <a:buNone/>
            </a:pPr>
            <a:r>
              <a:rPr lang="en-US" sz="2400" dirty="0"/>
              <a:t>Revenues are forecast to be $12.4M, or 2.7% higher than revised budget due to: </a:t>
            </a:r>
          </a:p>
          <a:p>
            <a:r>
              <a:rPr lang="en-US" sz="1800" dirty="0"/>
              <a:t>3.8% Fall enrollment increase – resulting in $7.8M increases in tuition/fee revenue</a:t>
            </a:r>
          </a:p>
          <a:p>
            <a:r>
              <a:rPr lang="en-US" sz="1800" dirty="0"/>
              <a:t>$3.6M increase in interest income – STIF on reserves</a:t>
            </a:r>
          </a:p>
          <a:p>
            <a:r>
              <a:rPr lang="en-US" sz="1800" dirty="0"/>
              <a:t>$0.7M improvement of uncollectible student tuition</a:t>
            </a:r>
          </a:p>
          <a:p>
            <a:pPr marL="0" indent="0">
              <a:buNone/>
            </a:pPr>
            <a:r>
              <a:rPr lang="en-US" sz="2400" dirty="0"/>
              <a:t>Expenditures are $ 7.8M, or 1.9%, lower than revised budget – primarily due to deferred &amp; delayed hiring</a:t>
            </a:r>
          </a:p>
          <a:p>
            <a:pPr marL="0" indent="0">
              <a:buNone/>
            </a:pPr>
            <a:r>
              <a:rPr lang="en-US" sz="2400" dirty="0"/>
              <a:t>Because of increased enrollments CT State incurred $3.3M + FB for PTLs &amp; $2.5M for Institutional Financial Aid</a:t>
            </a:r>
          </a:p>
          <a:p>
            <a:pPr marL="0" indent="0">
              <a:buNone/>
            </a:pPr>
            <a:r>
              <a:rPr lang="en-US" sz="2400" dirty="0"/>
              <a:t>Includes $9.6M offset by $1.8M in budget adjustments for midyear reallocations</a:t>
            </a:r>
          </a:p>
          <a:p>
            <a:pPr marL="0" indent="0">
              <a:buNone/>
            </a:pPr>
            <a:r>
              <a:rPr lang="en-US" sz="2400" dirty="0"/>
              <a:t>Results in an improvement of $23.8M for FY 25 budget from the revised FY 25 budget surplus of $7.0M, yielding a balance of $30.5M </a:t>
            </a:r>
          </a:p>
          <a:p>
            <a:pPr marL="0" indent="0">
              <a:buNone/>
            </a:pPr>
            <a:endParaRPr lang="en-US" sz="2400" dirty="0"/>
          </a:p>
          <a:p>
            <a:endParaRPr lang="en-US" sz="2400" dirty="0"/>
          </a:p>
          <a:p>
            <a:endParaRPr lang="en-US" sz="2400" dirty="0"/>
          </a:p>
          <a:p>
            <a:pPr marL="0" indent="0">
              <a:buNone/>
            </a:pPr>
            <a:endParaRPr lang="en-US" sz="2400" dirty="0"/>
          </a:p>
        </p:txBody>
      </p:sp>
      <p:sp>
        <p:nvSpPr>
          <p:cNvPr id="6" name="AutoShape 10">
            <a:extLst>
              <a:ext uri="{FF2B5EF4-FFF2-40B4-BE49-F238E27FC236}">
                <a16:creationId xmlns:a16="http://schemas.microsoft.com/office/drawing/2014/main" id="{9940BCA7-294B-D4BC-83E9-301E6A714476}"/>
              </a:ext>
            </a:extLst>
          </p:cNvPr>
          <p:cNvSpPr/>
          <p:nvPr/>
        </p:nvSpPr>
        <p:spPr>
          <a:xfrm>
            <a:off x="0" y="893"/>
            <a:ext cx="685621" cy="6856214"/>
          </a:xfrm>
          <a:prstGeom prst="rect">
            <a:avLst/>
          </a:prstGeom>
          <a:solidFill>
            <a:srgbClr val="1C2086"/>
          </a:solidFill>
        </p:spPr>
        <p:txBody>
          <a:bodyPr/>
          <a:lstStyle/>
          <a:p>
            <a:endParaRPr lang="en-US" sz="800"/>
          </a:p>
        </p:txBody>
      </p:sp>
      <p:pic>
        <p:nvPicPr>
          <p:cNvPr id="7" name="Content Placeholder 6">
            <a:extLst>
              <a:ext uri="{FF2B5EF4-FFF2-40B4-BE49-F238E27FC236}">
                <a16:creationId xmlns:a16="http://schemas.microsoft.com/office/drawing/2014/main" id="{7A65A402-0160-1FB7-01BA-AE2EDAFC2CF7}"/>
              </a:ext>
            </a:extLst>
          </p:cNvPr>
          <p:cNvPicPr>
            <a:picLocks noGrp="1" noChangeAspect="1"/>
          </p:cNvPicPr>
          <p:nvPr>
            <p:ph sz="half" idx="2"/>
          </p:nvPr>
        </p:nvPicPr>
        <p:blipFill>
          <a:blip r:embed="rId2"/>
          <a:stretch>
            <a:fillRect/>
          </a:stretch>
        </p:blipFill>
        <p:spPr>
          <a:xfrm>
            <a:off x="6064636" y="264921"/>
            <a:ext cx="5751394" cy="6409344"/>
          </a:xfrm>
          <a:prstGeom prst="rect">
            <a:avLst/>
          </a:prstGeom>
        </p:spPr>
      </p:pic>
    </p:spTree>
    <p:extLst>
      <p:ext uri="{BB962C8B-B14F-4D97-AF65-F5344CB8AC3E}">
        <p14:creationId xmlns:p14="http://schemas.microsoft.com/office/powerpoint/2010/main" val="19605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51CD-4140-3C05-3653-5AAC4C86A0BF}"/>
              </a:ext>
            </a:extLst>
          </p:cNvPr>
          <p:cNvSpPr>
            <a:spLocks noGrp="1"/>
          </p:cNvSpPr>
          <p:nvPr>
            <p:ph type="title"/>
          </p:nvPr>
        </p:nvSpPr>
        <p:spPr/>
        <p:txBody>
          <a:bodyPr/>
          <a:lstStyle/>
          <a:p>
            <a:r>
              <a:rPr lang="en-US" b="1" dirty="0"/>
              <a:t>I. Midyear Plan for Reallocation of Funding</a:t>
            </a:r>
          </a:p>
        </p:txBody>
      </p:sp>
      <p:sp>
        <p:nvSpPr>
          <p:cNvPr id="3" name="Content Placeholder 2">
            <a:extLst>
              <a:ext uri="{FF2B5EF4-FFF2-40B4-BE49-F238E27FC236}">
                <a16:creationId xmlns:a16="http://schemas.microsoft.com/office/drawing/2014/main" id="{1EEDAB83-FBD2-396E-9500-B351F380A84D}"/>
              </a:ext>
            </a:extLst>
          </p:cNvPr>
          <p:cNvSpPr>
            <a:spLocks noGrp="1"/>
          </p:cNvSpPr>
          <p:nvPr>
            <p:ph sz="half" idx="1"/>
          </p:nvPr>
        </p:nvSpPr>
        <p:spPr/>
        <p:txBody>
          <a:bodyPr>
            <a:normAutofit fontScale="92500" lnSpcReduction="20000"/>
          </a:bodyPr>
          <a:lstStyle/>
          <a:p>
            <a:pPr marL="0" indent="0">
              <a:buNone/>
            </a:pPr>
            <a:r>
              <a:rPr lang="en-US" dirty="0"/>
              <a:t>Builds on Plan to Restore Student Facing Services with broader call</a:t>
            </a:r>
          </a:p>
          <a:p>
            <a:pPr marL="0" indent="0">
              <a:buNone/>
            </a:pPr>
            <a:r>
              <a:rPr lang="en-US" dirty="0"/>
              <a:t>Campuses submitted prioritized lists in coordination with campus stakeholders &amp; campus senators </a:t>
            </a:r>
          </a:p>
          <a:p>
            <a:pPr marL="0" indent="0">
              <a:buNone/>
            </a:pPr>
            <a:r>
              <a:rPr lang="en-US" b="1" dirty="0"/>
              <a:t>Results in FY 25 costs of $1.8M and outyear costs of $4.6M for combined FY 25 &amp; FY 26 anticipated costs of $6.4M </a:t>
            </a:r>
          </a:p>
          <a:p>
            <a:pPr marL="0" indent="0">
              <a:buNone/>
            </a:pPr>
            <a:r>
              <a:rPr lang="en-US" dirty="0"/>
              <a:t>Report &amp; transparency website: </a:t>
            </a:r>
          </a:p>
          <a:p>
            <a:pPr marL="0" indent="0">
              <a:buNone/>
            </a:pPr>
            <a:r>
              <a:rPr lang="en-US" dirty="0">
                <a:hlinkClick r:id="rId2"/>
              </a:rPr>
              <a:t>FINAL-020425-FY-25-Midyear-Resource-Realloction-Process.pdf</a:t>
            </a:r>
            <a:endParaRPr lang="en-US" dirty="0"/>
          </a:p>
        </p:txBody>
      </p:sp>
      <p:sp>
        <p:nvSpPr>
          <p:cNvPr id="4" name="Content Placeholder 3">
            <a:extLst>
              <a:ext uri="{FF2B5EF4-FFF2-40B4-BE49-F238E27FC236}">
                <a16:creationId xmlns:a16="http://schemas.microsoft.com/office/drawing/2014/main" id="{657DA680-D496-45DC-BA3B-DE4CDDD14632}"/>
              </a:ext>
            </a:extLst>
          </p:cNvPr>
          <p:cNvSpPr>
            <a:spLocks noGrp="1"/>
          </p:cNvSpPr>
          <p:nvPr>
            <p:ph sz="half" idx="2"/>
          </p:nvPr>
        </p:nvSpPr>
        <p:spPr/>
        <p:txBody>
          <a:bodyPr>
            <a:normAutofit fontScale="92500" lnSpcReduction="20000"/>
          </a:bodyPr>
          <a:lstStyle/>
          <a:p>
            <a:pPr marL="0" indent="0">
              <a:buNone/>
            </a:pPr>
            <a:r>
              <a:rPr lang="en-US" dirty="0"/>
              <a:t>An Important Strategy to Ensure Sufficient Allocation of Resources to Five Priority Areas Articulated in Fall 2023 Deficit Mitigation: </a:t>
            </a:r>
          </a:p>
          <a:p>
            <a:r>
              <a:rPr lang="en-US" dirty="0"/>
              <a:t>Teaching &amp; Learning</a:t>
            </a:r>
          </a:p>
          <a:p>
            <a:r>
              <a:rPr lang="en-US" dirty="0"/>
              <a:t>Student Support Services</a:t>
            </a:r>
          </a:p>
          <a:p>
            <a:r>
              <a:rPr lang="en-US" dirty="0"/>
              <a:t>Diversity, Equity, Inclusion &amp; Belonging Principles</a:t>
            </a:r>
          </a:p>
          <a:p>
            <a:r>
              <a:rPr lang="en-US" dirty="0"/>
              <a:t>Campus and Public Safety</a:t>
            </a:r>
          </a:p>
          <a:p>
            <a:r>
              <a:rPr lang="en-US" dirty="0"/>
              <a:t>Physical Plant &amp; Technological Infrastructure</a:t>
            </a:r>
          </a:p>
        </p:txBody>
      </p:sp>
      <p:sp>
        <p:nvSpPr>
          <p:cNvPr id="5" name="AutoShape 10">
            <a:extLst>
              <a:ext uri="{FF2B5EF4-FFF2-40B4-BE49-F238E27FC236}">
                <a16:creationId xmlns:a16="http://schemas.microsoft.com/office/drawing/2014/main" id="{426B24CB-5E40-45FA-942D-9B0C2A95423D}"/>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350636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C458-93DA-40BA-C21A-A3037B4E45EA}"/>
              </a:ext>
            </a:extLst>
          </p:cNvPr>
          <p:cNvSpPr>
            <a:spLocks noGrp="1"/>
          </p:cNvSpPr>
          <p:nvPr>
            <p:ph type="title"/>
          </p:nvPr>
        </p:nvSpPr>
        <p:spPr>
          <a:xfrm>
            <a:off x="838200" y="365126"/>
            <a:ext cx="10515600" cy="754374"/>
          </a:xfrm>
        </p:spPr>
        <p:txBody>
          <a:bodyPr/>
          <a:lstStyle/>
          <a:p>
            <a:r>
              <a:rPr lang="en-US" b="1" dirty="0"/>
              <a:t>I. Midyear Plan to Reallocate Resources </a:t>
            </a:r>
          </a:p>
        </p:txBody>
      </p:sp>
      <p:sp>
        <p:nvSpPr>
          <p:cNvPr id="3" name="Content Placeholder 2">
            <a:extLst>
              <a:ext uri="{FF2B5EF4-FFF2-40B4-BE49-F238E27FC236}">
                <a16:creationId xmlns:a16="http://schemas.microsoft.com/office/drawing/2014/main" id="{3F136730-B454-87C9-FDD3-DD315473EC17}"/>
              </a:ext>
            </a:extLst>
          </p:cNvPr>
          <p:cNvSpPr>
            <a:spLocks noGrp="1"/>
          </p:cNvSpPr>
          <p:nvPr>
            <p:ph idx="1"/>
          </p:nvPr>
        </p:nvSpPr>
        <p:spPr>
          <a:xfrm>
            <a:off x="838200" y="1119500"/>
            <a:ext cx="10515600" cy="5057463"/>
          </a:xfrm>
        </p:spPr>
        <p:txBody>
          <a:bodyPr/>
          <a:lstStyle/>
          <a:p>
            <a:pPr marL="0" indent="0">
              <a:buNone/>
            </a:pPr>
            <a:r>
              <a:rPr lang="en-US" sz="2400" dirty="0"/>
              <a:t>A total of 159 recommendations were made: 89 directly funded in this plan, 9 addressed via technical adjustments in the midyear, 4 requests made by campuses are addressed via a statewide initiative &amp; 3 were already funded in the FY 25 budget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D4D45A59-99E7-6C32-3135-E8F1E0815A32}"/>
              </a:ext>
            </a:extLst>
          </p:cNvPr>
          <p:cNvPicPr>
            <a:picLocks noChangeAspect="1"/>
          </p:cNvPicPr>
          <p:nvPr/>
        </p:nvPicPr>
        <p:blipFill>
          <a:blip r:embed="rId2"/>
          <a:stretch>
            <a:fillRect/>
          </a:stretch>
        </p:blipFill>
        <p:spPr>
          <a:xfrm>
            <a:off x="2247466" y="2276474"/>
            <a:ext cx="7419975" cy="4114800"/>
          </a:xfrm>
          <a:prstGeom prst="rect">
            <a:avLst/>
          </a:prstGeom>
        </p:spPr>
      </p:pic>
      <p:sp>
        <p:nvSpPr>
          <p:cNvPr id="6" name="AutoShape 10">
            <a:extLst>
              <a:ext uri="{FF2B5EF4-FFF2-40B4-BE49-F238E27FC236}">
                <a16:creationId xmlns:a16="http://schemas.microsoft.com/office/drawing/2014/main" id="{3C9462AD-9108-8501-0BB3-22E5281BE228}"/>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96150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EFFD-20DD-3F2D-CD93-43D33104AA2A}"/>
              </a:ext>
            </a:extLst>
          </p:cNvPr>
          <p:cNvSpPr>
            <a:spLocks noGrp="1"/>
          </p:cNvSpPr>
          <p:nvPr>
            <p:ph type="title"/>
          </p:nvPr>
        </p:nvSpPr>
        <p:spPr>
          <a:xfrm>
            <a:off x="839788" y="365125"/>
            <a:ext cx="10515600" cy="905855"/>
          </a:xfrm>
        </p:spPr>
        <p:txBody>
          <a:bodyPr/>
          <a:lstStyle/>
          <a:p>
            <a:r>
              <a:rPr lang="en-US" b="1" dirty="0"/>
              <a:t>I. Midyear Plan to Reallocate Funding Analysis</a:t>
            </a:r>
          </a:p>
        </p:txBody>
      </p:sp>
      <p:sp>
        <p:nvSpPr>
          <p:cNvPr id="3" name="Text Placeholder 2">
            <a:extLst>
              <a:ext uri="{FF2B5EF4-FFF2-40B4-BE49-F238E27FC236}">
                <a16:creationId xmlns:a16="http://schemas.microsoft.com/office/drawing/2014/main" id="{4DA1C0F1-8FC7-16DA-2C94-81FB6072D03F}"/>
              </a:ext>
            </a:extLst>
          </p:cNvPr>
          <p:cNvSpPr>
            <a:spLocks noGrp="1"/>
          </p:cNvSpPr>
          <p:nvPr>
            <p:ph type="body" idx="1"/>
          </p:nvPr>
        </p:nvSpPr>
        <p:spPr>
          <a:xfrm>
            <a:off x="839788" y="1110953"/>
            <a:ext cx="5157787" cy="905854"/>
          </a:xfrm>
        </p:spPr>
        <p:txBody>
          <a:bodyPr>
            <a:normAutofit/>
          </a:bodyPr>
          <a:lstStyle/>
          <a:p>
            <a:pPr algn="ctr"/>
            <a:r>
              <a:rPr lang="en-US" dirty="0"/>
              <a:t>$5.2M, or 80.4% of Plan is for Personnel &amp; Fringe Benefits </a:t>
            </a:r>
          </a:p>
        </p:txBody>
      </p:sp>
      <p:pic>
        <p:nvPicPr>
          <p:cNvPr id="8" name="Content Placeholder 7">
            <a:extLst>
              <a:ext uri="{FF2B5EF4-FFF2-40B4-BE49-F238E27FC236}">
                <a16:creationId xmlns:a16="http://schemas.microsoft.com/office/drawing/2014/main" id="{B747DC36-4F09-A8DB-33E8-C0F8AC2ACCA4}"/>
              </a:ext>
            </a:extLst>
          </p:cNvPr>
          <p:cNvPicPr>
            <a:picLocks noGrp="1" noChangeAspect="1"/>
          </p:cNvPicPr>
          <p:nvPr>
            <p:ph sz="half" idx="2"/>
          </p:nvPr>
        </p:nvPicPr>
        <p:blipFill>
          <a:blip r:embed="rId2"/>
          <a:stretch>
            <a:fillRect/>
          </a:stretch>
        </p:blipFill>
        <p:spPr>
          <a:xfrm>
            <a:off x="992825" y="2186914"/>
            <a:ext cx="4851712" cy="3842633"/>
          </a:xfrm>
        </p:spPr>
      </p:pic>
      <p:sp>
        <p:nvSpPr>
          <p:cNvPr id="5" name="Text Placeholder 4">
            <a:extLst>
              <a:ext uri="{FF2B5EF4-FFF2-40B4-BE49-F238E27FC236}">
                <a16:creationId xmlns:a16="http://schemas.microsoft.com/office/drawing/2014/main" id="{2D139951-0FCA-A87E-03AD-A0C8DCF42F11}"/>
              </a:ext>
            </a:extLst>
          </p:cNvPr>
          <p:cNvSpPr>
            <a:spLocks noGrp="1"/>
          </p:cNvSpPr>
          <p:nvPr>
            <p:ph type="body" sz="quarter" idx="3"/>
          </p:nvPr>
        </p:nvSpPr>
        <p:spPr>
          <a:xfrm>
            <a:off x="6194426" y="1110953"/>
            <a:ext cx="5160961" cy="700755"/>
          </a:xfrm>
        </p:spPr>
        <p:txBody>
          <a:bodyPr>
            <a:normAutofit/>
          </a:bodyPr>
          <a:lstStyle/>
          <a:p>
            <a:pPr algn="ctr"/>
            <a:r>
              <a:rPr lang="en-US" dirty="0"/>
              <a:t>Funded Requests by Functional Area </a:t>
            </a:r>
          </a:p>
        </p:txBody>
      </p:sp>
      <p:pic>
        <p:nvPicPr>
          <p:cNvPr id="15" name="Content Placeholder 14">
            <a:extLst>
              <a:ext uri="{FF2B5EF4-FFF2-40B4-BE49-F238E27FC236}">
                <a16:creationId xmlns:a16="http://schemas.microsoft.com/office/drawing/2014/main" id="{30A5CBFC-CFD5-5ADF-4A20-7E1D393CFABE}"/>
              </a:ext>
            </a:extLst>
          </p:cNvPr>
          <p:cNvPicPr>
            <a:picLocks noGrp="1" noChangeAspect="1"/>
          </p:cNvPicPr>
          <p:nvPr>
            <p:ph sz="quarter" idx="4"/>
          </p:nvPr>
        </p:nvPicPr>
        <p:blipFill>
          <a:blip r:embed="rId3"/>
          <a:stretch>
            <a:fillRect/>
          </a:stretch>
        </p:blipFill>
        <p:spPr>
          <a:xfrm>
            <a:off x="6639721" y="1871017"/>
            <a:ext cx="3957064" cy="4474428"/>
          </a:xfrm>
        </p:spPr>
      </p:pic>
      <p:sp>
        <p:nvSpPr>
          <p:cNvPr id="16" name="AutoShape 10">
            <a:extLst>
              <a:ext uri="{FF2B5EF4-FFF2-40B4-BE49-F238E27FC236}">
                <a16:creationId xmlns:a16="http://schemas.microsoft.com/office/drawing/2014/main" id="{DEAA1588-9057-E3C0-2D9C-5A5A4C215956}"/>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251454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7D63-091D-F2DD-EA8E-DE26409B027F}"/>
              </a:ext>
            </a:extLst>
          </p:cNvPr>
          <p:cNvSpPr>
            <a:spLocks noGrp="1"/>
          </p:cNvSpPr>
          <p:nvPr>
            <p:ph type="title"/>
          </p:nvPr>
        </p:nvSpPr>
        <p:spPr/>
        <p:txBody>
          <a:bodyPr/>
          <a:lstStyle/>
          <a:p>
            <a:r>
              <a:rPr lang="en-US" b="1" dirty="0"/>
              <a:t>I. Midyear Plan to Reallocate Resources </a:t>
            </a:r>
          </a:p>
        </p:txBody>
      </p:sp>
      <p:sp>
        <p:nvSpPr>
          <p:cNvPr id="3" name="Content Placeholder 2">
            <a:extLst>
              <a:ext uri="{FF2B5EF4-FFF2-40B4-BE49-F238E27FC236}">
                <a16:creationId xmlns:a16="http://schemas.microsoft.com/office/drawing/2014/main" id="{7D8BDCC1-EE84-F004-44B6-7A59EFD9E563}"/>
              </a:ext>
            </a:extLst>
          </p:cNvPr>
          <p:cNvSpPr>
            <a:spLocks noGrp="1"/>
          </p:cNvSpPr>
          <p:nvPr>
            <p:ph idx="1"/>
          </p:nvPr>
        </p:nvSpPr>
        <p:spPr/>
        <p:txBody>
          <a:bodyPr>
            <a:normAutofit fontScale="85000" lnSpcReduction="20000"/>
          </a:bodyPr>
          <a:lstStyle/>
          <a:p>
            <a:pPr marL="0" indent="0">
              <a:buNone/>
            </a:pPr>
            <a:r>
              <a:rPr lang="en-US" dirty="0"/>
              <a:t>Although 54 requests were not funded at this time, CT State will continue to review and assess these requests. </a:t>
            </a:r>
          </a:p>
          <a:p>
            <a:pPr marL="0" indent="0">
              <a:buNone/>
            </a:pPr>
            <a:r>
              <a:rPr lang="en-US" dirty="0"/>
              <a:t>Common themes emerged from the requests that require a more comprehensive college-wide vision, rather than considering individual requests. </a:t>
            </a:r>
          </a:p>
          <a:p>
            <a:pPr lvl="1"/>
            <a:r>
              <a:rPr lang="en-US" dirty="0"/>
              <a:t>Campus Public Relations &amp; Marketing</a:t>
            </a:r>
          </a:p>
          <a:p>
            <a:pPr lvl="1"/>
            <a:r>
              <a:rPr lang="en-US" dirty="0"/>
              <a:t>Student Activities</a:t>
            </a:r>
          </a:p>
          <a:p>
            <a:pPr lvl="1"/>
            <a:r>
              <a:rPr lang="en-US" dirty="0"/>
              <a:t>Guided Pathways Staffing</a:t>
            </a:r>
          </a:p>
          <a:p>
            <a:pPr lvl="1"/>
            <a:r>
              <a:rPr lang="en-US" dirty="0"/>
              <a:t>Campus One-Stops</a:t>
            </a:r>
          </a:p>
          <a:p>
            <a:pPr lvl="1"/>
            <a:r>
              <a:rPr lang="en-US" dirty="0"/>
              <a:t>Facilities &amp; Maintenance Staffing</a:t>
            </a:r>
          </a:p>
          <a:p>
            <a:pPr lvl="1"/>
            <a:r>
              <a:rPr lang="en-US" dirty="0"/>
              <a:t>Clerical Support </a:t>
            </a:r>
          </a:p>
          <a:p>
            <a:pPr marL="0" indent="0">
              <a:buNone/>
            </a:pPr>
            <a:r>
              <a:rPr lang="en-US" dirty="0"/>
              <a:t>President Maduko charged CT State VPs and CEOs to engage with stakeholders to develop a comprehensive plan with various funding recommendations to address each of these issues. CT State will dedicate resources during FY 25 and the upcoming fiscal year to address these areas as more detailed plans emerge.</a:t>
            </a:r>
          </a:p>
        </p:txBody>
      </p:sp>
      <p:sp>
        <p:nvSpPr>
          <p:cNvPr id="4" name="AutoShape 10">
            <a:extLst>
              <a:ext uri="{FF2B5EF4-FFF2-40B4-BE49-F238E27FC236}">
                <a16:creationId xmlns:a16="http://schemas.microsoft.com/office/drawing/2014/main" id="{8C1E872B-032F-1F7F-2CDD-BED7FB34D70B}"/>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121517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BFAD-3A36-CDA6-C6F5-290955B79D02}"/>
              </a:ext>
            </a:extLst>
          </p:cNvPr>
          <p:cNvSpPr>
            <a:spLocks noGrp="1"/>
          </p:cNvSpPr>
          <p:nvPr>
            <p:ph type="title"/>
          </p:nvPr>
        </p:nvSpPr>
        <p:spPr>
          <a:xfrm>
            <a:off x="838200" y="162369"/>
            <a:ext cx="10515600" cy="717847"/>
          </a:xfrm>
        </p:spPr>
        <p:txBody>
          <a:bodyPr>
            <a:normAutofit/>
          </a:bodyPr>
          <a:lstStyle/>
          <a:p>
            <a:r>
              <a:rPr lang="en-US" b="1" dirty="0"/>
              <a:t>II. CSCU Hiring Freeze</a:t>
            </a:r>
          </a:p>
        </p:txBody>
      </p:sp>
      <p:sp>
        <p:nvSpPr>
          <p:cNvPr id="3" name="Content Placeholder 2">
            <a:extLst>
              <a:ext uri="{FF2B5EF4-FFF2-40B4-BE49-F238E27FC236}">
                <a16:creationId xmlns:a16="http://schemas.microsoft.com/office/drawing/2014/main" id="{2B839E0E-CD45-2AD0-E6DF-E93690CF3858}"/>
              </a:ext>
            </a:extLst>
          </p:cNvPr>
          <p:cNvSpPr>
            <a:spLocks noGrp="1"/>
          </p:cNvSpPr>
          <p:nvPr>
            <p:ph idx="1"/>
          </p:nvPr>
        </p:nvSpPr>
        <p:spPr>
          <a:xfrm>
            <a:off x="838200" y="1068224"/>
            <a:ext cx="11143004" cy="5512038"/>
          </a:xfrm>
        </p:spPr>
        <p:txBody>
          <a:bodyPr>
            <a:normAutofit fontScale="77500" lnSpcReduction="20000"/>
          </a:bodyPr>
          <a:lstStyle/>
          <a:p>
            <a:pPr marL="0" indent="0">
              <a:buNone/>
            </a:pPr>
            <a:r>
              <a:rPr lang="en-US" sz="3100" dirty="0"/>
              <a:t>Applies to all CSCU institutions for all FT &amp; PT positions (faculty &amp; staff)</a:t>
            </a:r>
          </a:p>
          <a:p>
            <a:pPr marL="0" indent="0">
              <a:buNone/>
            </a:pPr>
            <a:r>
              <a:rPr lang="en-US" sz="3100" b="1" dirty="0"/>
              <a:t>CT State will implement the hiring freeze by maintaining its rigorous RTF process for reviewing all positions</a:t>
            </a:r>
          </a:p>
          <a:p>
            <a:r>
              <a:rPr lang="en-US" dirty="0"/>
              <a:t>Involves HR, Finance, ECR  &amp; Cabinet leadership to review all FT hires. (Similar process for PT hires by CEOs on campus) </a:t>
            </a:r>
          </a:p>
          <a:p>
            <a:r>
              <a:rPr lang="en-US" dirty="0"/>
              <a:t>Aligns hiring decisions with college’s mission &amp; budget while upholding its commitment to diversity, equity &amp; inclusion</a:t>
            </a:r>
          </a:p>
          <a:p>
            <a:pPr marL="0" indent="0">
              <a:buNone/>
            </a:pPr>
            <a:r>
              <a:rPr lang="en-US" sz="3100" dirty="0"/>
              <a:t>With CSCU hiring freeze all positions must: </a:t>
            </a:r>
          </a:p>
          <a:p>
            <a:r>
              <a:rPr lang="en-US" dirty="0"/>
              <a:t>Be essential to maintaining institutional safety, community security or reputation management</a:t>
            </a:r>
          </a:p>
          <a:p>
            <a:r>
              <a:rPr lang="en-US" dirty="0"/>
              <a:t>Necessary for accreditation or legal requirements</a:t>
            </a:r>
          </a:p>
          <a:p>
            <a:r>
              <a:rPr lang="en-US" dirty="0"/>
              <a:t>Vacancies that significantly disrupt student support or essential operations</a:t>
            </a:r>
          </a:p>
          <a:p>
            <a:r>
              <a:rPr lang="en-US" dirty="0"/>
              <a:t>Enhance financial sustainability</a:t>
            </a:r>
          </a:p>
          <a:p>
            <a:r>
              <a:rPr lang="en-US" dirty="0"/>
              <a:t>Align with strategic priorities</a:t>
            </a:r>
          </a:p>
          <a:p>
            <a:pPr marL="0" indent="0">
              <a:buNone/>
            </a:pPr>
            <a:r>
              <a:rPr lang="en-US" sz="3100" b="1" dirty="0"/>
              <a:t>All current searches will proceed as planned</a:t>
            </a:r>
          </a:p>
          <a:p>
            <a:pPr marL="0" indent="0">
              <a:buNone/>
            </a:pPr>
            <a:r>
              <a:rPr lang="en-US" sz="3100" dirty="0"/>
              <a:t>In FY 24, CT State hired 102 FT employees  &amp; YTD in FY 25 CT State hired 90 FT employees </a:t>
            </a:r>
          </a:p>
          <a:p>
            <a:pPr marL="0" indent="0">
              <a:buNone/>
            </a:pPr>
            <a:endParaRPr lang="en-US" dirty="0"/>
          </a:p>
        </p:txBody>
      </p:sp>
      <p:sp>
        <p:nvSpPr>
          <p:cNvPr id="4" name="AutoShape 10">
            <a:extLst>
              <a:ext uri="{FF2B5EF4-FFF2-40B4-BE49-F238E27FC236}">
                <a16:creationId xmlns:a16="http://schemas.microsoft.com/office/drawing/2014/main" id="{4F2A7AB5-2E8D-E8C6-786D-B9A685E21057}"/>
              </a:ext>
            </a:extLst>
          </p:cNvPr>
          <p:cNvSpPr/>
          <p:nvPr/>
        </p:nvSpPr>
        <p:spPr>
          <a:xfrm>
            <a:off x="0" y="893"/>
            <a:ext cx="685621" cy="6856214"/>
          </a:xfrm>
          <a:prstGeom prst="rect">
            <a:avLst/>
          </a:prstGeom>
          <a:solidFill>
            <a:srgbClr val="1C2086"/>
          </a:solidFill>
        </p:spPr>
        <p:txBody>
          <a:bodyPr/>
          <a:lstStyle/>
          <a:p>
            <a:endParaRPr lang="en-US" sz="800"/>
          </a:p>
        </p:txBody>
      </p:sp>
    </p:spTree>
    <p:extLst>
      <p:ext uri="{BB962C8B-B14F-4D97-AF65-F5344CB8AC3E}">
        <p14:creationId xmlns:p14="http://schemas.microsoft.com/office/powerpoint/2010/main" val="186983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26509</TotalTime>
  <Words>1488</Words>
  <Application>Microsoft Office PowerPoint</Application>
  <PresentationFormat>Widescreen</PresentationFormat>
  <Paragraphs>159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Symbol</vt:lpstr>
      <vt:lpstr>Office Theme</vt:lpstr>
      <vt:lpstr>Asnuntuck Finance Discussion April 9, 2025</vt:lpstr>
      <vt:lpstr>Agenda </vt:lpstr>
      <vt:lpstr>I. FY 25 Midyear Budget </vt:lpstr>
      <vt:lpstr>I. FY 25 Midyear Budget </vt:lpstr>
      <vt:lpstr>I. Midyear Plan for Reallocation of Funding</vt:lpstr>
      <vt:lpstr>I. Midyear Plan to Reallocate Resources </vt:lpstr>
      <vt:lpstr>I. Midyear Plan to Reallocate Funding Analysis</vt:lpstr>
      <vt:lpstr>I. Midyear Plan to Reallocate Resources </vt:lpstr>
      <vt:lpstr>II. CSCU Hiring Freeze</vt:lpstr>
      <vt:lpstr>III. Academic Classroom Supplies </vt:lpstr>
      <vt:lpstr>III. Distribution of Science Funds to Campuses</vt:lpstr>
      <vt:lpstr>IV. Governor’s Recommended Budget </vt:lpstr>
      <vt:lpstr>V. Five Year Fiscal Sustainability Plan </vt:lpstr>
      <vt:lpstr>V. Five Year Fiscal Sustainability Plan </vt:lpstr>
      <vt:lpstr>V. Five Year Fiscal Sustainability Plan </vt:lpstr>
      <vt:lpstr>APPENDICES</vt:lpstr>
      <vt:lpstr>FY 25 College and Campus Budgets</vt:lpstr>
      <vt:lpstr>System Reserves </vt:lpstr>
      <vt:lpstr>FY 24 Variance from Original Budget (excludes SO/SS) </vt:lpstr>
      <vt:lpstr>CT State is Transparent with Internal &amp; External Stakeholders </vt:lpstr>
      <vt:lpstr>PowerPoint Presentation</vt:lpstr>
    </vt:vector>
  </TitlesOfParts>
  <Company>CSCU System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Overview</dc:title>
  <dc:creator>Kelley, Kerry A (College Office)</dc:creator>
  <cp:lastModifiedBy>Kernan, Maura (Asnuntuck)</cp:lastModifiedBy>
  <cp:revision>5</cp:revision>
  <cp:lastPrinted>2025-04-09T17:33:01Z</cp:lastPrinted>
  <dcterms:created xsi:type="dcterms:W3CDTF">2024-12-31T19:55:28Z</dcterms:created>
  <dcterms:modified xsi:type="dcterms:W3CDTF">2025-04-10T13:22:09Z</dcterms:modified>
</cp:coreProperties>
</file>