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sldIdLst>
    <p:sldId id="256" r:id="rId5"/>
    <p:sldId id="313" r:id="rId6"/>
    <p:sldId id="315" r:id="rId7"/>
    <p:sldId id="328" r:id="rId8"/>
    <p:sldId id="321" r:id="rId9"/>
    <p:sldId id="323" r:id="rId10"/>
    <p:sldId id="325" r:id="rId11"/>
    <p:sldId id="324" r:id="rId12"/>
    <p:sldId id="322" r:id="rId13"/>
    <p:sldId id="326" r:id="rId14"/>
    <p:sldId id="312" r:id="rId15"/>
    <p:sldId id="329" r:id="rId16"/>
    <p:sldId id="318" r:id="rId17"/>
    <p:sldId id="319" r:id="rId18"/>
    <p:sldId id="317" r:id="rId19"/>
    <p:sldId id="320" r:id="rId20"/>
    <p:sldId id="26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A797F4F-1939-98ED-5076-184BEEA1F622}" name="Cheng, Terrence" initials="CT" userId="S::01957832@commnet.edu::231132bb-edfd-4eba-8481-c3152a7a3c36" providerId="AD"/>
  <p188:author id="{1D9FEF8F-1DC6-A1BF-E4E7-62D273AB1314}" name="Pritchard, Alice M" initials="PM" userId="S::00009145@commnet.edu::ffd1a761-965e-40ff-8146-fe782336b9eb" providerId="AD"/>
  <p188:author id="{4128D7C5-2A7B-BF1B-9FC2-545F79BB681F}" name="Barnes, Benjamin" initials="BB" userId="S::01865136@commnet.edu::b111c264-7046-4a35-afa3-fbc5a9b05b1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18F"/>
    <a:srgbClr val="FFF3C9"/>
    <a:srgbClr val="C6F0F0"/>
    <a:srgbClr val="72DADA"/>
    <a:srgbClr val="FFC600"/>
    <a:srgbClr val="F5F5F5"/>
    <a:srgbClr val="EEEEEE"/>
    <a:srgbClr val="002A5C"/>
    <a:srgbClr val="4E148E"/>
    <a:srgbClr val="0085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C4F05C-17AC-4A96-AFFE-649C76825A4E}" v="1" dt="2025-03-13T20:24:45.509"/>
    <p1510:client id="{37E9D931-3FB8-42F3-94A5-1C430FE80F66}" v="1" dt="2025-03-13T18:26:35.8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83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A24CB4-DF50-425B-872E-8FB20B0D270E}" type="datetimeFigureOut">
              <a:rPr lang="en-US" smtClean="0"/>
              <a:t>3/14/2025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914901-1AFA-4F87-8EBC-BF0E41BC9E7C}" type="slidenum">
              <a:rPr lang="en-US" smtClean="0"/>
              <a:t>‹#›</a:t>
            </a:fld>
            <a:endParaRPr lang="en-US"/>
          </a:p>
        </p:txBody>
      </p:sp>
    </p:spTree>
    <p:extLst>
      <p:ext uri="{BB962C8B-B14F-4D97-AF65-F5344CB8AC3E}">
        <p14:creationId xmlns:p14="http://schemas.microsoft.com/office/powerpoint/2010/main" val="3264303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D3CC4-5562-9974-3284-0B29AA4FE2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D34387-B5FC-22CE-FF65-7870A14530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F90B49-8D4F-2072-ECA0-945D68BA725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37C4CC1-EF98-864F-6627-9320E01197F7}"/>
              </a:ext>
            </a:extLst>
          </p:cNvPr>
          <p:cNvSpPr>
            <a:spLocks noGrp="1"/>
          </p:cNvSpPr>
          <p:nvPr>
            <p:ph type="sldNum" sz="quarter" idx="5"/>
          </p:nvPr>
        </p:nvSpPr>
        <p:spPr/>
        <p:txBody>
          <a:bodyPr/>
          <a:lstStyle/>
          <a:p>
            <a:fld id="{F2914901-1AFA-4F87-8EBC-BF0E41BC9E7C}" type="slidenum">
              <a:rPr lang="en-US" smtClean="0"/>
              <a:t>2</a:t>
            </a:fld>
            <a:endParaRPr lang="en-US"/>
          </a:p>
        </p:txBody>
      </p:sp>
    </p:spTree>
    <p:extLst>
      <p:ext uri="{BB962C8B-B14F-4D97-AF65-F5344CB8AC3E}">
        <p14:creationId xmlns:p14="http://schemas.microsoft.com/office/powerpoint/2010/main" val="254788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05E36-8764-BF5C-92D1-82710A1287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8C37AB-2D59-346F-1161-5B2EE15C25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D9FFD6-E30C-77EE-E54B-B7F9D91FDA3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EC04F1F-14D8-0819-8157-4FFBED3AD7C9}"/>
              </a:ext>
            </a:extLst>
          </p:cNvPr>
          <p:cNvSpPr>
            <a:spLocks noGrp="1"/>
          </p:cNvSpPr>
          <p:nvPr>
            <p:ph type="sldNum" sz="quarter" idx="5"/>
          </p:nvPr>
        </p:nvSpPr>
        <p:spPr/>
        <p:txBody>
          <a:bodyPr/>
          <a:lstStyle/>
          <a:p>
            <a:fld id="{F2914901-1AFA-4F87-8EBC-BF0E41BC9E7C}" type="slidenum">
              <a:rPr lang="en-US" smtClean="0"/>
              <a:t>3</a:t>
            </a:fld>
            <a:endParaRPr lang="en-US"/>
          </a:p>
        </p:txBody>
      </p:sp>
    </p:spTree>
    <p:extLst>
      <p:ext uri="{BB962C8B-B14F-4D97-AF65-F5344CB8AC3E}">
        <p14:creationId xmlns:p14="http://schemas.microsoft.com/office/powerpoint/2010/main" val="1646939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F2914901-1AFA-4F87-8EBC-BF0E41BC9E7C}" type="slidenum">
              <a:rPr lang="en-US" smtClean="0"/>
              <a:t>12</a:t>
            </a:fld>
            <a:endParaRPr lang="en-US"/>
          </a:p>
        </p:txBody>
      </p:sp>
    </p:spTree>
    <p:extLst>
      <p:ext uri="{BB962C8B-B14F-4D97-AF65-F5344CB8AC3E}">
        <p14:creationId xmlns:p14="http://schemas.microsoft.com/office/powerpoint/2010/main" val="699204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E8817-FF4C-4A83-A8B4-8E9010E602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362F41-9A99-4528-B135-8A0EDDE3C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9599FF-1991-4C7B-AA58-878F5DBA9831}"/>
              </a:ext>
            </a:extLst>
          </p:cNvPr>
          <p:cNvSpPr>
            <a:spLocks noGrp="1"/>
          </p:cNvSpPr>
          <p:nvPr>
            <p:ph type="dt" sz="half" idx="10"/>
          </p:nvPr>
        </p:nvSpPr>
        <p:spPr/>
        <p:txBody>
          <a:bodyPr/>
          <a:lstStyle/>
          <a:p>
            <a:fld id="{A5FFB450-491E-4D1E-9926-C73737C59AA7}" type="datetimeFigureOut">
              <a:rPr lang="en-US" smtClean="0"/>
              <a:t>3/14/2025</a:t>
            </a:fld>
            <a:endParaRPr lang="en-US"/>
          </a:p>
        </p:txBody>
      </p:sp>
      <p:sp>
        <p:nvSpPr>
          <p:cNvPr id="5" name="Footer Placeholder 4">
            <a:extLst>
              <a:ext uri="{FF2B5EF4-FFF2-40B4-BE49-F238E27FC236}">
                <a16:creationId xmlns:a16="http://schemas.microsoft.com/office/drawing/2014/main" id="{E4CEB7D2-28BE-4E9E-A4B9-AC0A2A7DE2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E4F102-D4A0-423B-BB62-8A1D0F2CE189}"/>
              </a:ext>
            </a:extLst>
          </p:cNvPr>
          <p:cNvSpPr>
            <a:spLocks noGrp="1"/>
          </p:cNvSpPr>
          <p:nvPr>
            <p:ph type="sldNum" sz="quarter" idx="12"/>
          </p:nvPr>
        </p:nvSpPr>
        <p:spPr/>
        <p:txBody>
          <a:bodyPr/>
          <a:lstStyle/>
          <a:p>
            <a:fld id="{27B95C3D-D514-4278-BBA2-7CE6474BBE78}" type="slidenum">
              <a:rPr lang="en-US" smtClean="0"/>
              <a:t>‹#›</a:t>
            </a:fld>
            <a:endParaRPr lang="en-US"/>
          </a:p>
        </p:txBody>
      </p:sp>
    </p:spTree>
    <p:extLst>
      <p:ext uri="{BB962C8B-B14F-4D97-AF65-F5344CB8AC3E}">
        <p14:creationId xmlns:p14="http://schemas.microsoft.com/office/powerpoint/2010/main" val="3626185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30E6A-AFC2-4DAF-83C1-0FCE4A6D7D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B64AB6-DEC0-4A89-A808-A8916A4F56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85CE75-296F-4C27-99F9-D54129C2B289}"/>
              </a:ext>
            </a:extLst>
          </p:cNvPr>
          <p:cNvSpPr>
            <a:spLocks noGrp="1"/>
          </p:cNvSpPr>
          <p:nvPr>
            <p:ph type="dt" sz="half" idx="10"/>
          </p:nvPr>
        </p:nvSpPr>
        <p:spPr/>
        <p:txBody>
          <a:bodyPr/>
          <a:lstStyle/>
          <a:p>
            <a:fld id="{A5FFB450-491E-4D1E-9926-C73737C59AA7}" type="datetimeFigureOut">
              <a:rPr lang="en-US" smtClean="0"/>
              <a:t>3/14/2025</a:t>
            </a:fld>
            <a:endParaRPr lang="en-US"/>
          </a:p>
        </p:txBody>
      </p:sp>
      <p:sp>
        <p:nvSpPr>
          <p:cNvPr id="5" name="Footer Placeholder 4">
            <a:extLst>
              <a:ext uri="{FF2B5EF4-FFF2-40B4-BE49-F238E27FC236}">
                <a16:creationId xmlns:a16="http://schemas.microsoft.com/office/drawing/2014/main" id="{8A8AA3E8-D43A-44E7-970B-127AFC8CA0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37D6D0-1495-4D47-9CDF-88C3376420FE}"/>
              </a:ext>
            </a:extLst>
          </p:cNvPr>
          <p:cNvSpPr>
            <a:spLocks noGrp="1"/>
          </p:cNvSpPr>
          <p:nvPr>
            <p:ph type="sldNum" sz="quarter" idx="12"/>
          </p:nvPr>
        </p:nvSpPr>
        <p:spPr/>
        <p:txBody>
          <a:bodyPr/>
          <a:lstStyle/>
          <a:p>
            <a:fld id="{27B95C3D-D514-4278-BBA2-7CE6474BBE78}" type="slidenum">
              <a:rPr lang="en-US" smtClean="0"/>
              <a:t>‹#›</a:t>
            </a:fld>
            <a:endParaRPr lang="en-US"/>
          </a:p>
        </p:txBody>
      </p:sp>
    </p:spTree>
    <p:extLst>
      <p:ext uri="{BB962C8B-B14F-4D97-AF65-F5344CB8AC3E}">
        <p14:creationId xmlns:p14="http://schemas.microsoft.com/office/powerpoint/2010/main" val="853152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D64580-5A2C-463A-9436-4AC378860C2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EA4909E-6E14-467C-B46B-E27E07E289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8BA494-11AE-4E93-88E3-8A81F2F98001}"/>
              </a:ext>
            </a:extLst>
          </p:cNvPr>
          <p:cNvSpPr>
            <a:spLocks noGrp="1"/>
          </p:cNvSpPr>
          <p:nvPr>
            <p:ph type="dt" sz="half" idx="10"/>
          </p:nvPr>
        </p:nvSpPr>
        <p:spPr/>
        <p:txBody>
          <a:bodyPr/>
          <a:lstStyle/>
          <a:p>
            <a:fld id="{A5FFB450-491E-4D1E-9926-C73737C59AA7}" type="datetimeFigureOut">
              <a:rPr lang="en-US" smtClean="0"/>
              <a:t>3/14/2025</a:t>
            </a:fld>
            <a:endParaRPr lang="en-US"/>
          </a:p>
        </p:txBody>
      </p:sp>
      <p:sp>
        <p:nvSpPr>
          <p:cNvPr id="5" name="Footer Placeholder 4">
            <a:extLst>
              <a:ext uri="{FF2B5EF4-FFF2-40B4-BE49-F238E27FC236}">
                <a16:creationId xmlns:a16="http://schemas.microsoft.com/office/drawing/2014/main" id="{84FC05F5-F51C-4295-8B02-2E723571E3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67CB47-8329-4E71-AA6C-F052A134E665}"/>
              </a:ext>
            </a:extLst>
          </p:cNvPr>
          <p:cNvSpPr>
            <a:spLocks noGrp="1"/>
          </p:cNvSpPr>
          <p:nvPr>
            <p:ph type="sldNum" sz="quarter" idx="12"/>
          </p:nvPr>
        </p:nvSpPr>
        <p:spPr/>
        <p:txBody>
          <a:bodyPr/>
          <a:lstStyle/>
          <a:p>
            <a:fld id="{27B95C3D-D514-4278-BBA2-7CE6474BBE78}" type="slidenum">
              <a:rPr lang="en-US" smtClean="0"/>
              <a:t>‹#›</a:t>
            </a:fld>
            <a:endParaRPr lang="en-US"/>
          </a:p>
        </p:txBody>
      </p:sp>
    </p:spTree>
    <p:extLst>
      <p:ext uri="{BB962C8B-B14F-4D97-AF65-F5344CB8AC3E}">
        <p14:creationId xmlns:p14="http://schemas.microsoft.com/office/powerpoint/2010/main" val="711939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7B170-28CE-4F9D-8275-B6BF11216E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23E89A-5137-4503-AE44-7B15D51058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A4D690-0355-44B2-87EB-B2B54F4EB6FA}"/>
              </a:ext>
            </a:extLst>
          </p:cNvPr>
          <p:cNvSpPr>
            <a:spLocks noGrp="1"/>
          </p:cNvSpPr>
          <p:nvPr>
            <p:ph type="dt" sz="half" idx="10"/>
          </p:nvPr>
        </p:nvSpPr>
        <p:spPr/>
        <p:txBody>
          <a:bodyPr/>
          <a:lstStyle/>
          <a:p>
            <a:fld id="{A5FFB450-491E-4D1E-9926-C73737C59AA7}" type="datetimeFigureOut">
              <a:rPr lang="en-US" smtClean="0"/>
              <a:t>3/14/2025</a:t>
            </a:fld>
            <a:endParaRPr lang="en-US"/>
          </a:p>
        </p:txBody>
      </p:sp>
      <p:sp>
        <p:nvSpPr>
          <p:cNvPr id="5" name="Footer Placeholder 4">
            <a:extLst>
              <a:ext uri="{FF2B5EF4-FFF2-40B4-BE49-F238E27FC236}">
                <a16:creationId xmlns:a16="http://schemas.microsoft.com/office/drawing/2014/main" id="{8B7C7028-D95C-496C-BF7A-42FD540FEF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88EBD3-0A88-4FDF-A1B8-2C33DF6E12A8}"/>
              </a:ext>
            </a:extLst>
          </p:cNvPr>
          <p:cNvSpPr>
            <a:spLocks noGrp="1"/>
          </p:cNvSpPr>
          <p:nvPr>
            <p:ph type="sldNum" sz="quarter" idx="12"/>
          </p:nvPr>
        </p:nvSpPr>
        <p:spPr/>
        <p:txBody>
          <a:bodyPr/>
          <a:lstStyle/>
          <a:p>
            <a:fld id="{27B95C3D-D514-4278-BBA2-7CE6474BBE78}" type="slidenum">
              <a:rPr lang="en-US" smtClean="0"/>
              <a:t>‹#›</a:t>
            </a:fld>
            <a:endParaRPr lang="en-US"/>
          </a:p>
        </p:txBody>
      </p:sp>
    </p:spTree>
    <p:extLst>
      <p:ext uri="{BB962C8B-B14F-4D97-AF65-F5344CB8AC3E}">
        <p14:creationId xmlns:p14="http://schemas.microsoft.com/office/powerpoint/2010/main" val="2721915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C1882-AC92-4314-8F9D-15AA3B63ED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971DF37-95E4-4702-8D69-7120A12AAF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2273DE-E3F4-4D11-8BCF-7E7C95DEB260}"/>
              </a:ext>
            </a:extLst>
          </p:cNvPr>
          <p:cNvSpPr>
            <a:spLocks noGrp="1"/>
          </p:cNvSpPr>
          <p:nvPr>
            <p:ph type="dt" sz="half" idx="10"/>
          </p:nvPr>
        </p:nvSpPr>
        <p:spPr/>
        <p:txBody>
          <a:bodyPr/>
          <a:lstStyle/>
          <a:p>
            <a:fld id="{A5FFB450-491E-4D1E-9926-C73737C59AA7}" type="datetimeFigureOut">
              <a:rPr lang="en-US" smtClean="0"/>
              <a:t>3/14/2025</a:t>
            </a:fld>
            <a:endParaRPr lang="en-US"/>
          </a:p>
        </p:txBody>
      </p:sp>
      <p:sp>
        <p:nvSpPr>
          <p:cNvPr id="5" name="Footer Placeholder 4">
            <a:extLst>
              <a:ext uri="{FF2B5EF4-FFF2-40B4-BE49-F238E27FC236}">
                <a16:creationId xmlns:a16="http://schemas.microsoft.com/office/drawing/2014/main" id="{A44B0AAE-5E80-4DDB-AD15-9F13562089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E0D326-84B2-4FC8-81DE-09E87CF0B89B}"/>
              </a:ext>
            </a:extLst>
          </p:cNvPr>
          <p:cNvSpPr>
            <a:spLocks noGrp="1"/>
          </p:cNvSpPr>
          <p:nvPr>
            <p:ph type="sldNum" sz="quarter" idx="12"/>
          </p:nvPr>
        </p:nvSpPr>
        <p:spPr/>
        <p:txBody>
          <a:bodyPr/>
          <a:lstStyle/>
          <a:p>
            <a:fld id="{27B95C3D-D514-4278-BBA2-7CE6474BBE78}" type="slidenum">
              <a:rPr lang="en-US" smtClean="0"/>
              <a:t>‹#›</a:t>
            </a:fld>
            <a:endParaRPr lang="en-US"/>
          </a:p>
        </p:txBody>
      </p:sp>
    </p:spTree>
    <p:extLst>
      <p:ext uri="{BB962C8B-B14F-4D97-AF65-F5344CB8AC3E}">
        <p14:creationId xmlns:p14="http://schemas.microsoft.com/office/powerpoint/2010/main" val="324537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F7705-8688-4891-93FE-BEE323CD2A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ACF9A5-81E3-4C16-A235-DA14749378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F02E8B-4AAD-402D-BF27-B1C062DC29B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671109-8DAB-4E7C-AFFF-3C16DC0595D5}"/>
              </a:ext>
            </a:extLst>
          </p:cNvPr>
          <p:cNvSpPr>
            <a:spLocks noGrp="1"/>
          </p:cNvSpPr>
          <p:nvPr>
            <p:ph type="dt" sz="half" idx="10"/>
          </p:nvPr>
        </p:nvSpPr>
        <p:spPr/>
        <p:txBody>
          <a:bodyPr/>
          <a:lstStyle/>
          <a:p>
            <a:fld id="{A5FFB450-491E-4D1E-9926-C73737C59AA7}" type="datetimeFigureOut">
              <a:rPr lang="en-US" smtClean="0"/>
              <a:t>3/14/2025</a:t>
            </a:fld>
            <a:endParaRPr lang="en-US"/>
          </a:p>
        </p:txBody>
      </p:sp>
      <p:sp>
        <p:nvSpPr>
          <p:cNvPr id="6" name="Footer Placeholder 5">
            <a:extLst>
              <a:ext uri="{FF2B5EF4-FFF2-40B4-BE49-F238E27FC236}">
                <a16:creationId xmlns:a16="http://schemas.microsoft.com/office/drawing/2014/main" id="{02AF761F-AB35-4996-AA67-3DEA5C3385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A8082B-B97C-4B3F-BABE-5951B61EB85B}"/>
              </a:ext>
            </a:extLst>
          </p:cNvPr>
          <p:cNvSpPr>
            <a:spLocks noGrp="1"/>
          </p:cNvSpPr>
          <p:nvPr>
            <p:ph type="sldNum" sz="quarter" idx="12"/>
          </p:nvPr>
        </p:nvSpPr>
        <p:spPr/>
        <p:txBody>
          <a:bodyPr/>
          <a:lstStyle/>
          <a:p>
            <a:fld id="{27B95C3D-D514-4278-BBA2-7CE6474BBE78}" type="slidenum">
              <a:rPr lang="en-US" smtClean="0"/>
              <a:t>‹#›</a:t>
            </a:fld>
            <a:endParaRPr lang="en-US"/>
          </a:p>
        </p:txBody>
      </p:sp>
    </p:spTree>
    <p:extLst>
      <p:ext uri="{BB962C8B-B14F-4D97-AF65-F5344CB8AC3E}">
        <p14:creationId xmlns:p14="http://schemas.microsoft.com/office/powerpoint/2010/main" val="4270142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930EC-9F4D-473D-8984-CC1EA793399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C3CD9C-0CA6-4980-B534-0B51EC0B55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25E3F1-03A4-4C07-8776-CC5AE63B8D5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2CD441-F7F3-417B-A532-544B6554F1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89C6FF-0718-4421-B8CD-FACF1692C03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DAEB1C-D6C4-41F5-802F-7453561599F9}"/>
              </a:ext>
            </a:extLst>
          </p:cNvPr>
          <p:cNvSpPr>
            <a:spLocks noGrp="1"/>
          </p:cNvSpPr>
          <p:nvPr>
            <p:ph type="dt" sz="half" idx="10"/>
          </p:nvPr>
        </p:nvSpPr>
        <p:spPr/>
        <p:txBody>
          <a:bodyPr/>
          <a:lstStyle/>
          <a:p>
            <a:fld id="{A5FFB450-491E-4D1E-9926-C73737C59AA7}" type="datetimeFigureOut">
              <a:rPr lang="en-US" smtClean="0"/>
              <a:t>3/14/2025</a:t>
            </a:fld>
            <a:endParaRPr lang="en-US"/>
          </a:p>
        </p:txBody>
      </p:sp>
      <p:sp>
        <p:nvSpPr>
          <p:cNvPr id="8" name="Footer Placeholder 7">
            <a:extLst>
              <a:ext uri="{FF2B5EF4-FFF2-40B4-BE49-F238E27FC236}">
                <a16:creationId xmlns:a16="http://schemas.microsoft.com/office/drawing/2014/main" id="{97831B4A-7613-4D40-A29F-E6108A67C6F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621B3B-FDDA-4D53-813C-2D8C0843FBE2}"/>
              </a:ext>
            </a:extLst>
          </p:cNvPr>
          <p:cNvSpPr>
            <a:spLocks noGrp="1"/>
          </p:cNvSpPr>
          <p:nvPr>
            <p:ph type="sldNum" sz="quarter" idx="12"/>
          </p:nvPr>
        </p:nvSpPr>
        <p:spPr/>
        <p:txBody>
          <a:bodyPr/>
          <a:lstStyle/>
          <a:p>
            <a:fld id="{27B95C3D-D514-4278-BBA2-7CE6474BBE78}" type="slidenum">
              <a:rPr lang="en-US" smtClean="0"/>
              <a:t>‹#›</a:t>
            </a:fld>
            <a:endParaRPr lang="en-US"/>
          </a:p>
        </p:txBody>
      </p:sp>
    </p:spTree>
    <p:extLst>
      <p:ext uri="{BB962C8B-B14F-4D97-AF65-F5344CB8AC3E}">
        <p14:creationId xmlns:p14="http://schemas.microsoft.com/office/powerpoint/2010/main" val="3323646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C526F-A676-4470-B5E8-1DC4C0A4E5E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0A6D07-1A51-43DC-B3B8-C3561D6E143C}"/>
              </a:ext>
            </a:extLst>
          </p:cNvPr>
          <p:cNvSpPr>
            <a:spLocks noGrp="1"/>
          </p:cNvSpPr>
          <p:nvPr>
            <p:ph type="dt" sz="half" idx="10"/>
          </p:nvPr>
        </p:nvSpPr>
        <p:spPr/>
        <p:txBody>
          <a:bodyPr/>
          <a:lstStyle/>
          <a:p>
            <a:fld id="{A5FFB450-491E-4D1E-9926-C73737C59AA7}" type="datetimeFigureOut">
              <a:rPr lang="en-US" smtClean="0"/>
              <a:t>3/14/2025</a:t>
            </a:fld>
            <a:endParaRPr lang="en-US"/>
          </a:p>
        </p:txBody>
      </p:sp>
      <p:sp>
        <p:nvSpPr>
          <p:cNvPr id="4" name="Footer Placeholder 3">
            <a:extLst>
              <a:ext uri="{FF2B5EF4-FFF2-40B4-BE49-F238E27FC236}">
                <a16:creationId xmlns:a16="http://schemas.microsoft.com/office/drawing/2014/main" id="{58A34FED-CE53-449E-B14F-B6762277E6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F1B520-D464-458D-AC1F-1FCF424CD10A}"/>
              </a:ext>
            </a:extLst>
          </p:cNvPr>
          <p:cNvSpPr>
            <a:spLocks noGrp="1"/>
          </p:cNvSpPr>
          <p:nvPr>
            <p:ph type="sldNum" sz="quarter" idx="12"/>
          </p:nvPr>
        </p:nvSpPr>
        <p:spPr/>
        <p:txBody>
          <a:bodyPr/>
          <a:lstStyle/>
          <a:p>
            <a:fld id="{27B95C3D-D514-4278-BBA2-7CE6474BBE78}" type="slidenum">
              <a:rPr lang="en-US" smtClean="0"/>
              <a:t>‹#›</a:t>
            </a:fld>
            <a:endParaRPr lang="en-US"/>
          </a:p>
        </p:txBody>
      </p:sp>
    </p:spTree>
    <p:extLst>
      <p:ext uri="{BB962C8B-B14F-4D97-AF65-F5344CB8AC3E}">
        <p14:creationId xmlns:p14="http://schemas.microsoft.com/office/powerpoint/2010/main" val="1774230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4B98F7-B2B9-427B-B7EB-6E7287334A00}"/>
              </a:ext>
            </a:extLst>
          </p:cNvPr>
          <p:cNvSpPr>
            <a:spLocks noGrp="1"/>
          </p:cNvSpPr>
          <p:nvPr>
            <p:ph type="dt" sz="half" idx="10"/>
          </p:nvPr>
        </p:nvSpPr>
        <p:spPr/>
        <p:txBody>
          <a:bodyPr/>
          <a:lstStyle/>
          <a:p>
            <a:fld id="{A5FFB450-491E-4D1E-9926-C73737C59AA7}" type="datetimeFigureOut">
              <a:rPr lang="en-US" smtClean="0"/>
              <a:t>3/14/2025</a:t>
            </a:fld>
            <a:endParaRPr lang="en-US"/>
          </a:p>
        </p:txBody>
      </p:sp>
      <p:sp>
        <p:nvSpPr>
          <p:cNvPr id="3" name="Footer Placeholder 2">
            <a:extLst>
              <a:ext uri="{FF2B5EF4-FFF2-40B4-BE49-F238E27FC236}">
                <a16:creationId xmlns:a16="http://schemas.microsoft.com/office/drawing/2014/main" id="{95206C2B-32A6-49BF-8F02-C72952CD70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C96C4F-286A-484F-8DC5-47FD109D2FA4}"/>
              </a:ext>
            </a:extLst>
          </p:cNvPr>
          <p:cNvSpPr>
            <a:spLocks noGrp="1"/>
          </p:cNvSpPr>
          <p:nvPr>
            <p:ph type="sldNum" sz="quarter" idx="12"/>
          </p:nvPr>
        </p:nvSpPr>
        <p:spPr/>
        <p:txBody>
          <a:bodyPr/>
          <a:lstStyle/>
          <a:p>
            <a:fld id="{27B95C3D-D514-4278-BBA2-7CE6474BBE78}" type="slidenum">
              <a:rPr lang="en-US" smtClean="0"/>
              <a:t>‹#›</a:t>
            </a:fld>
            <a:endParaRPr lang="en-US"/>
          </a:p>
        </p:txBody>
      </p:sp>
    </p:spTree>
    <p:extLst>
      <p:ext uri="{BB962C8B-B14F-4D97-AF65-F5344CB8AC3E}">
        <p14:creationId xmlns:p14="http://schemas.microsoft.com/office/powerpoint/2010/main" val="3632801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205D6-8F32-403A-A48F-22FC116993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1F32BA-8B7D-428F-A2CC-DD5D60F792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0FF9FE-084D-4D9B-AF0D-7644A6D788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C7625E-D5C9-4199-A22C-E5CE4D2C2A3C}"/>
              </a:ext>
            </a:extLst>
          </p:cNvPr>
          <p:cNvSpPr>
            <a:spLocks noGrp="1"/>
          </p:cNvSpPr>
          <p:nvPr>
            <p:ph type="dt" sz="half" idx="10"/>
          </p:nvPr>
        </p:nvSpPr>
        <p:spPr/>
        <p:txBody>
          <a:bodyPr/>
          <a:lstStyle/>
          <a:p>
            <a:fld id="{A5FFB450-491E-4D1E-9926-C73737C59AA7}" type="datetimeFigureOut">
              <a:rPr lang="en-US" smtClean="0"/>
              <a:t>3/14/2025</a:t>
            </a:fld>
            <a:endParaRPr lang="en-US"/>
          </a:p>
        </p:txBody>
      </p:sp>
      <p:sp>
        <p:nvSpPr>
          <p:cNvPr id="6" name="Footer Placeholder 5">
            <a:extLst>
              <a:ext uri="{FF2B5EF4-FFF2-40B4-BE49-F238E27FC236}">
                <a16:creationId xmlns:a16="http://schemas.microsoft.com/office/drawing/2014/main" id="{046C358C-4EB8-4C23-B8D1-90401819E2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666DB1-4C6A-462C-A4C8-8C9B8454E646}"/>
              </a:ext>
            </a:extLst>
          </p:cNvPr>
          <p:cNvSpPr>
            <a:spLocks noGrp="1"/>
          </p:cNvSpPr>
          <p:nvPr>
            <p:ph type="sldNum" sz="quarter" idx="12"/>
          </p:nvPr>
        </p:nvSpPr>
        <p:spPr/>
        <p:txBody>
          <a:bodyPr/>
          <a:lstStyle/>
          <a:p>
            <a:fld id="{27B95C3D-D514-4278-BBA2-7CE6474BBE78}" type="slidenum">
              <a:rPr lang="en-US" smtClean="0"/>
              <a:t>‹#›</a:t>
            </a:fld>
            <a:endParaRPr lang="en-US"/>
          </a:p>
        </p:txBody>
      </p:sp>
    </p:spTree>
    <p:extLst>
      <p:ext uri="{BB962C8B-B14F-4D97-AF65-F5344CB8AC3E}">
        <p14:creationId xmlns:p14="http://schemas.microsoft.com/office/powerpoint/2010/main" val="1680747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0CE2F-5E67-4994-B863-FD1EAA9210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B1D676A-E425-4EF7-8782-735CC8D747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0B18AF-3E91-431B-8027-60B32193BB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C8CDD2-AF7A-4803-83D2-EEDD711921FF}"/>
              </a:ext>
            </a:extLst>
          </p:cNvPr>
          <p:cNvSpPr>
            <a:spLocks noGrp="1"/>
          </p:cNvSpPr>
          <p:nvPr>
            <p:ph type="dt" sz="half" idx="10"/>
          </p:nvPr>
        </p:nvSpPr>
        <p:spPr/>
        <p:txBody>
          <a:bodyPr/>
          <a:lstStyle/>
          <a:p>
            <a:fld id="{A5FFB450-491E-4D1E-9926-C73737C59AA7}" type="datetimeFigureOut">
              <a:rPr lang="en-US" smtClean="0"/>
              <a:t>3/14/2025</a:t>
            </a:fld>
            <a:endParaRPr lang="en-US"/>
          </a:p>
        </p:txBody>
      </p:sp>
      <p:sp>
        <p:nvSpPr>
          <p:cNvPr id="6" name="Footer Placeholder 5">
            <a:extLst>
              <a:ext uri="{FF2B5EF4-FFF2-40B4-BE49-F238E27FC236}">
                <a16:creationId xmlns:a16="http://schemas.microsoft.com/office/drawing/2014/main" id="{03DA7DFB-2FA2-4165-95B2-0A34616575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D69A3C-6483-4907-B216-5FACCFC18F16}"/>
              </a:ext>
            </a:extLst>
          </p:cNvPr>
          <p:cNvSpPr>
            <a:spLocks noGrp="1"/>
          </p:cNvSpPr>
          <p:nvPr>
            <p:ph type="sldNum" sz="quarter" idx="12"/>
          </p:nvPr>
        </p:nvSpPr>
        <p:spPr/>
        <p:txBody>
          <a:bodyPr/>
          <a:lstStyle/>
          <a:p>
            <a:fld id="{27B95C3D-D514-4278-BBA2-7CE6474BBE78}" type="slidenum">
              <a:rPr lang="en-US" smtClean="0"/>
              <a:t>‹#›</a:t>
            </a:fld>
            <a:endParaRPr lang="en-US"/>
          </a:p>
        </p:txBody>
      </p:sp>
    </p:spTree>
    <p:extLst>
      <p:ext uri="{BB962C8B-B14F-4D97-AF65-F5344CB8AC3E}">
        <p14:creationId xmlns:p14="http://schemas.microsoft.com/office/powerpoint/2010/main" val="788870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F41732-A9DF-4824-90E1-7D1F40502D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F4AD9DC-F78A-45A1-9486-FF7D2C0BB9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683106-AB53-453A-B0D4-7DCFE2447A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FFB450-491E-4D1E-9926-C73737C59AA7}" type="datetimeFigureOut">
              <a:rPr lang="en-US" smtClean="0"/>
              <a:t>3/14/2025</a:t>
            </a:fld>
            <a:endParaRPr lang="en-US"/>
          </a:p>
        </p:txBody>
      </p:sp>
      <p:sp>
        <p:nvSpPr>
          <p:cNvPr id="5" name="Footer Placeholder 4">
            <a:extLst>
              <a:ext uri="{FF2B5EF4-FFF2-40B4-BE49-F238E27FC236}">
                <a16:creationId xmlns:a16="http://schemas.microsoft.com/office/drawing/2014/main" id="{3135CB33-DBAF-456E-A76E-89E50BC57A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90C183-C61E-4884-8747-ACD689CDCE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B95C3D-D514-4278-BBA2-7CE6474BBE78}" type="slidenum">
              <a:rPr lang="en-US" smtClean="0"/>
              <a:t>‹#›</a:t>
            </a:fld>
            <a:endParaRPr lang="en-US"/>
          </a:p>
        </p:txBody>
      </p:sp>
    </p:spTree>
    <p:extLst>
      <p:ext uri="{BB962C8B-B14F-4D97-AF65-F5344CB8AC3E}">
        <p14:creationId xmlns:p14="http://schemas.microsoft.com/office/powerpoint/2010/main" val="1189124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hyperlink" Target="https://www.ct.edu/ota/policies"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ct-edu.b-cdn.net/files/pdfs/Course-Articulation-and-Review-Schedule-4.5.24pdf.pdf"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4.png"/><Relationship Id="rId5" Type="http://schemas.openxmlformats.org/officeDocument/2006/relationships/image" Target="../media/image10.png"/><Relationship Id="rId10" Type="http://schemas.openxmlformats.org/officeDocument/2006/relationships/image" Target="../media/image20.png"/><Relationship Id="rId4" Type="http://schemas.openxmlformats.org/officeDocument/2006/relationships/image" Target="../media/image18.png"/><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hyperlink" Target="https://ct-edu.b-cdn.net/files/pdfs/Course-Articulation-and-Review-Schedule-4.5.24pdf.pdf"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arallelogram 10">
            <a:extLst>
              <a:ext uri="{FF2B5EF4-FFF2-40B4-BE49-F238E27FC236}">
                <a16:creationId xmlns:a16="http://schemas.microsoft.com/office/drawing/2014/main" id="{D028E5E2-0410-99EC-3BE1-4EF41657259B}"/>
              </a:ext>
            </a:extLst>
          </p:cNvPr>
          <p:cNvSpPr/>
          <p:nvPr/>
        </p:nvSpPr>
        <p:spPr>
          <a:xfrm>
            <a:off x="-692727" y="3723127"/>
            <a:ext cx="11571513" cy="1233198"/>
          </a:xfrm>
          <a:prstGeom prst="parallelogram">
            <a:avLst/>
          </a:prstGeom>
          <a:solidFill>
            <a:srgbClr val="004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2E624DF1-7459-C0F7-FED2-60B9C76D5F6D}"/>
              </a:ext>
            </a:extLst>
          </p:cNvPr>
          <p:cNvSpPr/>
          <p:nvPr/>
        </p:nvSpPr>
        <p:spPr>
          <a:xfrm>
            <a:off x="-557134" y="5053447"/>
            <a:ext cx="10255316" cy="65462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ubtitle 2">
            <a:extLst>
              <a:ext uri="{FF2B5EF4-FFF2-40B4-BE49-F238E27FC236}">
                <a16:creationId xmlns:a16="http://schemas.microsoft.com/office/drawing/2014/main" id="{48009D49-D253-DE3D-DBDF-510C0FEF8200}"/>
              </a:ext>
            </a:extLst>
          </p:cNvPr>
          <p:cNvSpPr txBox="1">
            <a:spLocks/>
          </p:cNvSpPr>
          <p:nvPr/>
        </p:nvSpPr>
        <p:spPr>
          <a:xfrm>
            <a:off x="1523999" y="3892929"/>
            <a:ext cx="9144000" cy="100113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500" b="1">
                <a:solidFill>
                  <a:schemeClr val="bg1"/>
                </a:solidFill>
                <a:latin typeface="Adelle Sans" pitchFamily="2" charset="77"/>
              </a:rPr>
              <a:t>CSCU Office Of Transfer and Articulation</a:t>
            </a:r>
          </a:p>
        </p:txBody>
      </p:sp>
      <p:sp>
        <p:nvSpPr>
          <p:cNvPr id="14" name="TextBox 13">
            <a:extLst>
              <a:ext uri="{FF2B5EF4-FFF2-40B4-BE49-F238E27FC236}">
                <a16:creationId xmlns:a16="http://schemas.microsoft.com/office/drawing/2014/main" id="{7BA50295-3F49-6C42-22EA-1C70574DE560}"/>
              </a:ext>
            </a:extLst>
          </p:cNvPr>
          <p:cNvSpPr txBox="1"/>
          <p:nvPr/>
        </p:nvSpPr>
        <p:spPr>
          <a:xfrm>
            <a:off x="1523999" y="5133319"/>
            <a:ext cx="7896226" cy="523220"/>
          </a:xfrm>
          <a:prstGeom prst="rect">
            <a:avLst/>
          </a:prstGeom>
          <a:noFill/>
        </p:spPr>
        <p:txBody>
          <a:bodyPr wrap="square" lIns="91440" tIns="45720" rIns="91440" bIns="45720" anchor="t">
            <a:spAutoFit/>
          </a:bodyPr>
          <a:lstStyle/>
          <a:p>
            <a:r>
              <a:rPr lang="en-US" sz="2800">
                <a:solidFill>
                  <a:schemeClr val="bg1"/>
                </a:solidFill>
                <a:latin typeface="Adelle Sans"/>
              </a:rPr>
              <a:t>CT State Spring 2025</a:t>
            </a:r>
            <a:endParaRPr lang="en-US" sz="2800">
              <a:solidFill>
                <a:schemeClr val="bg1"/>
              </a:solidFill>
              <a:latin typeface="Adelle Sans" pitchFamily="2" charset="77"/>
            </a:endParaRPr>
          </a:p>
        </p:txBody>
      </p:sp>
      <p:pic>
        <p:nvPicPr>
          <p:cNvPr id="2" name="Picture 1" descr="CSCU ASA logo">
            <a:extLst>
              <a:ext uri="{FF2B5EF4-FFF2-40B4-BE49-F238E27FC236}">
                <a16:creationId xmlns:a16="http://schemas.microsoft.com/office/drawing/2014/main" id="{F64984B3-D90B-D701-2E08-178A8E6016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2209" y="1057161"/>
            <a:ext cx="7767581" cy="1553516"/>
          </a:xfrm>
          <a:prstGeom prst="rect">
            <a:avLst/>
          </a:prstGeom>
        </p:spPr>
      </p:pic>
    </p:spTree>
    <p:extLst>
      <p:ext uri="{BB962C8B-B14F-4D97-AF65-F5344CB8AC3E}">
        <p14:creationId xmlns:p14="http://schemas.microsoft.com/office/powerpoint/2010/main" val="429432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E51762-14DF-F3E2-BADC-A0E71B4835E1}"/>
            </a:ext>
          </a:extLst>
        </p:cNvPr>
        <p:cNvGrpSpPr/>
        <p:nvPr/>
      </p:nvGrpSpPr>
      <p:grpSpPr>
        <a:xfrm>
          <a:off x="0" y="0"/>
          <a:ext cx="0" cy="0"/>
          <a:chOff x="0" y="0"/>
          <a:chExt cx="0" cy="0"/>
        </a:xfrm>
      </p:grpSpPr>
      <p:sp>
        <p:nvSpPr>
          <p:cNvPr id="4" name="Parallelogram 3">
            <a:extLst>
              <a:ext uri="{FF2B5EF4-FFF2-40B4-BE49-F238E27FC236}">
                <a16:creationId xmlns:a16="http://schemas.microsoft.com/office/drawing/2014/main" id="{5BE4E708-E3AB-C8D0-6568-D9F7817D991F}"/>
              </a:ext>
            </a:extLst>
          </p:cNvPr>
          <p:cNvSpPr/>
          <p:nvPr/>
        </p:nvSpPr>
        <p:spPr>
          <a:xfrm>
            <a:off x="-401066" y="74259"/>
            <a:ext cx="5763857" cy="1103957"/>
          </a:xfrm>
          <a:prstGeom prst="parallelogram">
            <a:avLst/>
          </a:prstGeom>
          <a:solidFill>
            <a:srgbClr val="004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Text&#10;&#10;Description automatically generated">
            <a:extLst>
              <a:ext uri="{FF2B5EF4-FFF2-40B4-BE49-F238E27FC236}">
                <a16:creationId xmlns:a16="http://schemas.microsoft.com/office/drawing/2014/main" id="{01DFE743-34B7-C3FF-865E-9765A25E43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908" y="207600"/>
            <a:ext cx="4312925" cy="862584"/>
          </a:xfrm>
          <a:prstGeom prst="rect">
            <a:avLst/>
          </a:prstGeom>
        </p:spPr>
      </p:pic>
      <p:sp>
        <p:nvSpPr>
          <p:cNvPr id="9" name="Parallelogram 8">
            <a:extLst>
              <a:ext uri="{FF2B5EF4-FFF2-40B4-BE49-F238E27FC236}">
                <a16:creationId xmlns:a16="http://schemas.microsoft.com/office/drawing/2014/main" id="{7E54F9C8-BC39-A2CD-FACE-D761558B03F8}"/>
              </a:ext>
            </a:extLst>
          </p:cNvPr>
          <p:cNvSpPr/>
          <p:nvPr/>
        </p:nvSpPr>
        <p:spPr>
          <a:xfrm>
            <a:off x="5196854" y="74259"/>
            <a:ext cx="7480922" cy="1103957"/>
          </a:xfrm>
          <a:prstGeom prst="parallelogram">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56BFB2-ECC8-B093-8B39-0EA4C8CB9B7E}"/>
              </a:ext>
            </a:extLst>
          </p:cNvPr>
          <p:cNvSpPr txBox="1">
            <a:spLocks/>
          </p:cNvSpPr>
          <p:nvPr/>
        </p:nvSpPr>
        <p:spPr>
          <a:xfrm>
            <a:off x="5489250" y="260092"/>
            <a:ext cx="6485499" cy="75760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a:latin typeface="Adelle Sans"/>
              </a:rPr>
              <a:t>Strategic Transfer Engagement Plan (STEP)</a:t>
            </a:r>
            <a:endParaRPr lang="en-US"/>
          </a:p>
        </p:txBody>
      </p:sp>
      <p:pic>
        <p:nvPicPr>
          <p:cNvPr id="3" name="Picture 2" descr="A screenshot of a phone&#10;&#10;Description automatically generated">
            <a:extLst>
              <a:ext uri="{FF2B5EF4-FFF2-40B4-BE49-F238E27FC236}">
                <a16:creationId xmlns:a16="http://schemas.microsoft.com/office/drawing/2014/main" id="{A4E81234-D004-0EDE-5FD8-FC437F8AC2BC}"/>
              </a:ext>
            </a:extLst>
          </p:cNvPr>
          <p:cNvPicPr>
            <a:picLocks noChangeAspect="1"/>
          </p:cNvPicPr>
          <p:nvPr/>
        </p:nvPicPr>
        <p:blipFill>
          <a:blip r:embed="rId3"/>
          <a:stretch>
            <a:fillRect/>
          </a:stretch>
        </p:blipFill>
        <p:spPr>
          <a:xfrm>
            <a:off x="8641854" y="1180697"/>
            <a:ext cx="2581684" cy="4518338"/>
          </a:xfrm>
          <a:prstGeom prst="rect">
            <a:avLst/>
          </a:prstGeom>
        </p:spPr>
      </p:pic>
      <p:pic>
        <p:nvPicPr>
          <p:cNvPr id="5" name="Picture 4" descr="A screenshot of a computer screen&#10;&#10;Description automatically generated">
            <a:extLst>
              <a:ext uri="{FF2B5EF4-FFF2-40B4-BE49-F238E27FC236}">
                <a16:creationId xmlns:a16="http://schemas.microsoft.com/office/drawing/2014/main" id="{9CB6D553-F933-076A-B168-9F4091B89ECC}"/>
              </a:ext>
            </a:extLst>
          </p:cNvPr>
          <p:cNvPicPr>
            <a:picLocks noChangeAspect="1"/>
          </p:cNvPicPr>
          <p:nvPr/>
        </p:nvPicPr>
        <p:blipFill>
          <a:blip r:embed="rId4"/>
          <a:stretch>
            <a:fillRect/>
          </a:stretch>
        </p:blipFill>
        <p:spPr>
          <a:xfrm>
            <a:off x="2726028" y="4214949"/>
            <a:ext cx="6010142" cy="2645932"/>
          </a:xfrm>
          <a:prstGeom prst="rect">
            <a:avLst/>
          </a:prstGeom>
        </p:spPr>
      </p:pic>
      <p:pic>
        <p:nvPicPr>
          <p:cNvPr id="7" name="Picture 6">
            <a:extLst>
              <a:ext uri="{FF2B5EF4-FFF2-40B4-BE49-F238E27FC236}">
                <a16:creationId xmlns:a16="http://schemas.microsoft.com/office/drawing/2014/main" id="{8E7C562F-234A-1F91-6E47-30FC85CA3D6C}"/>
              </a:ext>
            </a:extLst>
          </p:cNvPr>
          <p:cNvPicPr>
            <a:picLocks noChangeAspect="1"/>
          </p:cNvPicPr>
          <p:nvPr/>
        </p:nvPicPr>
        <p:blipFill>
          <a:blip r:embed="rId5"/>
          <a:stretch>
            <a:fillRect/>
          </a:stretch>
        </p:blipFill>
        <p:spPr>
          <a:xfrm>
            <a:off x="-1" y="1179020"/>
            <a:ext cx="8639578" cy="3115482"/>
          </a:xfrm>
          <a:prstGeom prst="rect">
            <a:avLst/>
          </a:prstGeom>
        </p:spPr>
      </p:pic>
      <p:sp>
        <p:nvSpPr>
          <p:cNvPr id="8" name="TextBox 7">
            <a:extLst>
              <a:ext uri="{FF2B5EF4-FFF2-40B4-BE49-F238E27FC236}">
                <a16:creationId xmlns:a16="http://schemas.microsoft.com/office/drawing/2014/main" id="{091E43D9-C6F1-D5E0-1221-63C9E1E1F912}"/>
              </a:ext>
            </a:extLst>
          </p:cNvPr>
          <p:cNvSpPr txBox="1"/>
          <p:nvPr/>
        </p:nvSpPr>
        <p:spPr>
          <a:xfrm>
            <a:off x="4656" y="3984521"/>
            <a:ext cx="2718477"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ea typeface="Calibri"/>
                <a:cs typeface="Calibri"/>
              </a:rPr>
              <a:t>Pre-Requisites</a:t>
            </a:r>
          </a:p>
          <a:p>
            <a:pPr marL="285750" indent="-285750">
              <a:buFont typeface="Arial"/>
              <a:buChar char="•"/>
            </a:pPr>
            <a:r>
              <a:rPr lang="en-US">
                <a:ea typeface="Calibri"/>
                <a:cs typeface="Calibri"/>
              </a:rPr>
              <a:t>Pre-major pathway</a:t>
            </a:r>
          </a:p>
          <a:p>
            <a:pPr marL="285750" indent="-285750">
              <a:buFont typeface="Arial"/>
              <a:buChar char="•"/>
            </a:pPr>
            <a:r>
              <a:rPr lang="en-US">
                <a:ea typeface="Calibri"/>
                <a:cs typeface="Calibri"/>
              </a:rPr>
              <a:t>Encumbered Gen Eds</a:t>
            </a:r>
          </a:p>
          <a:p>
            <a:pPr marL="285750" indent="-285750">
              <a:buFont typeface="Arial"/>
              <a:buChar char="•"/>
            </a:pPr>
            <a:r>
              <a:rPr lang="en-US">
                <a:ea typeface="Calibri"/>
                <a:cs typeface="Calibri"/>
              </a:rPr>
              <a:t>Pre-major </a:t>
            </a:r>
          </a:p>
          <a:p>
            <a:pPr marL="285750" indent="-285750">
              <a:buFont typeface="Arial"/>
              <a:buChar char="•"/>
            </a:pPr>
            <a:r>
              <a:rPr lang="en-US">
                <a:ea typeface="Calibri"/>
                <a:cs typeface="Calibri"/>
              </a:rPr>
              <a:t>Math </a:t>
            </a:r>
          </a:p>
          <a:p>
            <a:pPr marL="285750" indent="-285750">
              <a:buFont typeface="Arial"/>
              <a:buChar char="•"/>
            </a:pPr>
            <a:r>
              <a:rPr lang="en-US">
                <a:ea typeface="Calibri"/>
                <a:cs typeface="Calibri"/>
              </a:rPr>
              <a:t>Internship </a:t>
            </a:r>
          </a:p>
          <a:p>
            <a:pPr marL="285750" indent="-285750">
              <a:buFont typeface="Arial"/>
              <a:buChar char="•"/>
            </a:pPr>
            <a:r>
              <a:rPr lang="en-US">
                <a:ea typeface="Calibri"/>
                <a:cs typeface="Calibri"/>
              </a:rPr>
              <a:t>Foreign Language</a:t>
            </a:r>
          </a:p>
          <a:p>
            <a:pPr marL="285750" indent="-285750">
              <a:buFont typeface="Arial"/>
              <a:buChar char="•"/>
            </a:pPr>
            <a:r>
              <a:rPr lang="en-US">
                <a:ea typeface="Calibri"/>
                <a:cs typeface="Calibri"/>
              </a:rPr>
              <a:t>Admissions Contact at 4-year</a:t>
            </a:r>
          </a:p>
        </p:txBody>
      </p:sp>
    </p:spTree>
    <p:extLst>
      <p:ext uri="{BB962C8B-B14F-4D97-AF65-F5344CB8AC3E}">
        <p14:creationId xmlns:p14="http://schemas.microsoft.com/office/powerpoint/2010/main" val="2326488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rallelogram 3">
            <a:extLst>
              <a:ext uri="{FF2B5EF4-FFF2-40B4-BE49-F238E27FC236}">
                <a16:creationId xmlns:a16="http://schemas.microsoft.com/office/drawing/2014/main" id="{EAF837A8-19A3-8AC4-BF8E-A955F62FF173}"/>
              </a:ext>
            </a:extLst>
          </p:cNvPr>
          <p:cNvSpPr/>
          <p:nvPr/>
        </p:nvSpPr>
        <p:spPr>
          <a:xfrm>
            <a:off x="-401066" y="74259"/>
            <a:ext cx="5763857" cy="1103957"/>
          </a:xfrm>
          <a:prstGeom prst="parallelogram">
            <a:avLst/>
          </a:prstGeom>
          <a:solidFill>
            <a:srgbClr val="004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Text&#10;&#10;Description automatically generated">
            <a:extLst>
              <a:ext uri="{FF2B5EF4-FFF2-40B4-BE49-F238E27FC236}">
                <a16:creationId xmlns:a16="http://schemas.microsoft.com/office/drawing/2014/main" id="{4D9EBC82-C1B5-5097-3AFF-981622DBFC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908" y="207600"/>
            <a:ext cx="4312925" cy="862584"/>
          </a:xfrm>
          <a:prstGeom prst="rect">
            <a:avLst/>
          </a:prstGeom>
        </p:spPr>
      </p:pic>
      <p:sp>
        <p:nvSpPr>
          <p:cNvPr id="9" name="Parallelogram 8">
            <a:extLst>
              <a:ext uri="{FF2B5EF4-FFF2-40B4-BE49-F238E27FC236}">
                <a16:creationId xmlns:a16="http://schemas.microsoft.com/office/drawing/2014/main" id="{C635DD62-6C19-5C0B-7B99-4AE22F9B4334}"/>
              </a:ext>
            </a:extLst>
          </p:cNvPr>
          <p:cNvSpPr/>
          <p:nvPr/>
        </p:nvSpPr>
        <p:spPr>
          <a:xfrm>
            <a:off x="5196854" y="74259"/>
            <a:ext cx="7480922" cy="1103957"/>
          </a:xfrm>
          <a:prstGeom prst="parallelogram">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9A24CE8-0A67-8F51-024B-B5EFF6B2C94A}"/>
              </a:ext>
            </a:extLst>
          </p:cNvPr>
          <p:cNvSpPr txBox="1"/>
          <p:nvPr/>
        </p:nvSpPr>
        <p:spPr>
          <a:xfrm>
            <a:off x="1108664" y="1840101"/>
            <a:ext cx="9767153" cy="584775"/>
          </a:xfrm>
          <a:prstGeom prst="rect">
            <a:avLst/>
          </a:prstGeom>
          <a:noFill/>
        </p:spPr>
        <p:txBody>
          <a:bodyPr wrap="square" lIns="91440" tIns="45720" rIns="91440" bIns="45720" anchor="t">
            <a:spAutoFit/>
          </a:bodyPr>
          <a:lstStyle/>
          <a:p>
            <a:pPr>
              <a:spcAft>
                <a:spcPts val="1800"/>
              </a:spcAft>
            </a:pPr>
            <a:r>
              <a:rPr lang="en-US" sz="3200" b="1" i="1">
                <a:solidFill>
                  <a:srgbClr val="00418F"/>
                </a:solidFill>
                <a:latin typeface="Adelle Sans" pitchFamily="2" charset="77"/>
                <a:ea typeface="Calibri"/>
                <a:cs typeface="Times New Roman"/>
              </a:rPr>
              <a:t>What is the problem that we are trying to solve?</a:t>
            </a:r>
            <a:endParaRPr lang="en-US" sz="3200" b="1" i="1">
              <a:solidFill>
                <a:srgbClr val="00418F"/>
              </a:solidFill>
              <a:effectLst/>
              <a:latin typeface="Adelle Sans" pitchFamily="2" charset="77"/>
              <a:ea typeface="Calibri"/>
              <a:cs typeface="Times New Roman"/>
            </a:endParaRPr>
          </a:p>
        </p:txBody>
      </p:sp>
      <p:sp>
        <p:nvSpPr>
          <p:cNvPr id="3" name="TextBox 2">
            <a:extLst>
              <a:ext uri="{FF2B5EF4-FFF2-40B4-BE49-F238E27FC236}">
                <a16:creationId xmlns:a16="http://schemas.microsoft.com/office/drawing/2014/main" id="{E6135481-3B44-C575-1570-A9AC20B110E7}"/>
              </a:ext>
            </a:extLst>
          </p:cNvPr>
          <p:cNvSpPr txBox="1"/>
          <p:nvPr/>
        </p:nvSpPr>
        <p:spPr>
          <a:xfrm>
            <a:off x="1446845" y="3767996"/>
            <a:ext cx="8271640" cy="2031325"/>
          </a:xfrm>
          <a:prstGeom prst="rect">
            <a:avLst/>
          </a:prstGeom>
          <a:noFill/>
        </p:spPr>
        <p:txBody>
          <a:bodyPr wrap="square">
            <a:spAutoFit/>
          </a:bodyPr>
          <a:lstStyle/>
          <a:p>
            <a:pPr marL="285750" indent="-285750">
              <a:buFont typeface="Arial" panose="020B0604020202020204" pitchFamily="34" charset="0"/>
              <a:buChar char="•"/>
            </a:pPr>
            <a:r>
              <a:rPr lang="en-US">
                <a:latin typeface="Adelle Sans" pitchFamily="2" charset="77"/>
                <a:hlinkClick r:id="rId3"/>
              </a:rPr>
              <a:t>General Transfer Credit Alignment Policy</a:t>
            </a:r>
            <a:endParaRPr lang="en-US">
              <a:latin typeface="Adelle Sans" pitchFamily="2" charset="77"/>
            </a:endParaRPr>
          </a:p>
          <a:p>
            <a:pPr marL="285750" indent="-285750">
              <a:buFont typeface="Arial" panose="020B0604020202020204" pitchFamily="34" charset="0"/>
              <a:buChar char="•"/>
            </a:pPr>
            <a:endParaRPr lang="en-US">
              <a:latin typeface="Adelle Sans" pitchFamily="2" charset="77"/>
            </a:endParaRPr>
          </a:p>
          <a:p>
            <a:pPr marL="285750" indent="-285750">
              <a:buFont typeface="Arial" panose="020B0604020202020204" pitchFamily="34" charset="0"/>
              <a:buChar char="•"/>
            </a:pPr>
            <a:r>
              <a:rPr lang="en-US">
                <a:latin typeface="Adelle Sans" pitchFamily="2" charset="77"/>
              </a:rPr>
              <a:t>Transfer Explorer</a:t>
            </a:r>
          </a:p>
          <a:p>
            <a:pPr marL="285750" indent="-285750">
              <a:buFont typeface="Arial" panose="020B0604020202020204" pitchFamily="34" charset="0"/>
              <a:buChar char="•"/>
            </a:pPr>
            <a:endParaRPr lang="en-US">
              <a:latin typeface="Adelle Sans" pitchFamily="2" charset="77"/>
            </a:endParaRPr>
          </a:p>
          <a:p>
            <a:pPr marL="285750" indent="-285750">
              <a:buFont typeface="Arial" panose="020B0604020202020204" pitchFamily="34" charset="0"/>
              <a:buChar char="•"/>
            </a:pPr>
            <a:r>
              <a:rPr lang="en-US">
                <a:latin typeface="Adelle Sans" pitchFamily="2" charset="77"/>
                <a:hlinkClick r:id="rId4"/>
              </a:rPr>
              <a:t>Course Articulation and Review Schedule</a:t>
            </a:r>
            <a:endParaRPr lang="en-US">
              <a:latin typeface="Adelle Sans" pitchFamily="2" charset="77"/>
            </a:endParaRPr>
          </a:p>
          <a:p>
            <a:pPr marL="285750" indent="-285750">
              <a:buFont typeface="Arial" panose="020B0604020202020204" pitchFamily="34" charset="0"/>
              <a:buChar char="•"/>
            </a:pPr>
            <a:endParaRPr lang="en-US">
              <a:latin typeface="Adelle Sans" pitchFamily="2" charset="77"/>
            </a:endParaRPr>
          </a:p>
          <a:p>
            <a:pPr marL="285750" indent="-285750">
              <a:buFont typeface="Arial" panose="020B0604020202020204" pitchFamily="34" charset="0"/>
              <a:buChar char="•"/>
            </a:pPr>
            <a:endParaRPr lang="en-US">
              <a:latin typeface="Adelle Sans" pitchFamily="2" charset="77"/>
            </a:endParaRPr>
          </a:p>
        </p:txBody>
      </p:sp>
      <p:sp>
        <p:nvSpPr>
          <p:cNvPr id="2" name="Title 1">
            <a:extLst>
              <a:ext uri="{FF2B5EF4-FFF2-40B4-BE49-F238E27FC236}">
                <a16:creationId xmlns:a16="http://schemas.microsoft.com/office/drawing/2014/main" id="{6ABAED3E-6852-6D24-E502-DFFE1675721F}"/>
              </a:ext>
            </a:extLst>
          </p:cNvPr>
          <p:cNvSpPr txBox="1">
            <a:spLocks/>
          </p:cNvSpPr>
          <p:nvPr/>
        </p:nvSpPr>
        <p:spPr>
          <a:xfrm>
            <a:off x="5489250" y="260092"/>
            <a:ext cx="6485499" cy="757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a:latin typeface="Adelle Sans" panose="00000500000000000000" pitchFamily="50" charset="0"/>
              </a:rPr>
              <a:t>Simplifying Academic Planning</a:t>
            </a:r>
          </a:p>
        </p:txBody>
      </p:sp>
      <p:sp>
        <p:nvSpPr>
          <p:cNvPr id="5" name="TextBox 4">
            <a:extLst>
              <a:ext uri="{FF2B5EF4-FFF2-40B4-BE49-F238E27FC236}">
                <a16:creationId xmlns:a16="http://schemas.microsoft.com/office/drawing/2014/main" id="{919996D4-4B7B-AC88-4CA9-A8BF3B9E0CB6}"/>
              </a:ext>
            </a:extLst>
          </p:cNvPr>
          <p:cNvSpPr txBox="1"/>
          <p:nvPr/>
        </p:nvSpPr>
        <p:spPr>
          <a:xfrm>
            <a:off x="1108663" y="3066349"/>
            <a:ext cx="9767153" cy="584775"/>
          </a:xfrm>
          <a:prstGeom prst="rect">
            <a:avLst/>
          </a:prstGeom>
          <a:noFill/>
        </p:spPr>
        <p:txBody>
          <a:bodyPr wrap="square" lIns="91440" tIns="45720" rIns="91440" bIns="45720" anchor="t">
            <a:spAutoFit/>
          </a:bodyPr>
          <a:lstStyle/>
          <a:p>
            <a:pPr>
              <a:spcAft>
                <a:spcPts val="1800"/>
              </a:spcAft>
            </a:pPr>
            <a:r>
              <a:rPr lang="en-US" sz="3200" b="1" i="1">
                <a:solidFill>
                  <a:srgbClr val="00418F"/>
                </a:solidFill>
                <a:latin typeface="Adelle Sans" pitchFamily="2" charset="77"/>
                <a:ea typeface="Calibri"/>
                <a:cs typeface="Times New Roman"/>
              </a:rPr>
              <a:t>What has been done and what is in progress?</a:t>
            </a:r>
            <a:endParaRPr lang="en-US" sz="3200" b="1" i="1">
              <a:solidFill>
                <a:srgbClr val="00418F"/>
              </a:solidFill>
              <a:effectLst/>
              <a:latin typeface="Adelle Sans" pitchFamily="2" charset="77"/>
              <a:ea typeface="Calibri"/>
              <a:cs typeface="Times New Roman"/>
            </a:endParaRPr>
          </a:p>
        </p:txBody>
      </p:sp>
      <p:sp>
        <p:nvSpPr>
          <p:cNvPr id="7" name="TextBox 6">
            <a:extLst>
              <a:ext uri="{FF2B5EF4-FFF2-40B4-BE49-F238E27FC236}">
                <a16:creationId xmlns:a16="http://schemas.microsoft.com/office/drawing/2014/main" id="{B7E3F5C5-5C93-C723-D062-68715D99D65E}"/>
              </a:ext>
            </a:extLst>
          </p:cNvPr>
          <p:cNvSpPr txBox="1"/>
          <p:nvPr/>
        </p:nvSpPr>
        <p:spPr>
          <a:xfrm>
            <a:off x="1446845" y="2424876"/>
            <a:ext cx="8271640" cy="923330"/>
          </a:xfrm>
          <a:prstGeom prst="rect">
            <a:avLst/>
          </a:prstGeom>
          <a:noFill/>
        </p:spPr>
        <p:txBody>
          <a:bodyPr wrap="square">
            <a:spAutoFit/>
          </a:bodyPr>
          <a:lstStyle/>
          <a:p>
            <a:pPr marL="285750" indent="-285750">
              <a:buFont typeface="Arial" panose="020B0604020202020204" pitchFamily="34" charset="0"/>
              <a:buChar char="•"/>
            </a:pPr>
            <a:r>
              <a:rPr lang="en-US">
                <a:latin typeface="Adelle Sans" pitchFamily="2" charset="77"/>
              </a:rPr>
              <a:t>How can we improve academic planning by simplifying the process?</a:t>
            </a:r>
          </a:p>
          <a:p>
            <a:pPr marL="285750" indent="-285750">
              <a:buFont typeface="Arial" panose="020B0604020202020204" pitchFamily="34" charset="0"/>
              <a:buChar char="•"/>
            </a:pPr>
            <a:endParaRPr lang="en-US">
              <a:latin typeface="Adelle Sans" pitchFamily="2" charset="77"/>
            </a:endParaRPr>
          </a:p>
          <a:p>
            <a:pPr marL="285750" indent="-285750">
              <a:buFont typeface="Arial" panose="020B0604020202020204" pitchFamily="34" charset="0"/>
              <a:buChar char="•"/>
            </a:pPr>
            <a:endParaRPr lang="en-US">
              <a:latin typeface="Adelle Sans" pitchFamily="2" charset="77"/>
            </a:endParaRPr>
          </a:p>
        </p:txBody>
      </p:sp>
    </p:spTree>
    <p:extLst>
      <p:ext uri="{BB962C8B-B14F-4D97-AF65-F5344CB8AC3E}">
        <p14:creationId xmlns:p14="http://schemas.microsoft.com/office/powerpoint/2010/main" val="2517770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rallelogram 3">
            <a:extLst>
              <a:ext uri="{FF2B5EF4-FFF2-40B4-BE49-F238E27FC236}">
                <a16:creationId xmlns:a16="http://schemas.microsoft.com/office/drawing/2014/main" id="{EAF837A8-19A3-8AC4-BF8E-A955F62FF173}"/>
              </a:ext>
            </a:extLst>
          </p:cNvPr>
          <p:cNvSpPr/>
          <p:nvPr/>
        </p:nvSpPr>
        <p:spPr>
          <a:xfrm>
            <a:off x="-401066" y="74259"/>
            <a:ext cx="5763857" cy="1103957"/>
          </a:xfrm>
          <a:prstGeom prst="parallelogram">
            <a:avLst/>
          </a:prstGeom>
          <a:solidFill>
            <a:srgbClr val="004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Text&#10;&#10;Description automatically generated">
            <a:extLst>
              <a:ext uri="{FF2B5EF4-FFF2-40B4-BE49-F238E27FC236}">
                <a16:creationId xmlns:a16="http://schemas.microsoft.com/office/drawing/2014/main" id="{4D9EBC82-C1B5-5097-3AFF-981622DBFC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908" y="207600"/>
            <a:ext cx="4312925" cy="862584"/>
          </a:xfrm>
          <a:prstGeom prst="rect">
            <a:avLst/>
          </a:prstGeom>
        </p:spPr>
      </p:pic>
      <p:sp>
        <p:nvSpPr>
          <p:cNvPr id="9" name="Parallelogram 8">
            <a:extLst>
              <a:ext uri="{FF2B5EF4-FFF2-40B4-BE49-F238E27FC236}">
                <a16:creationId xmlns:a16="http://schemas.microsoft.com/office/drawing/2014/main" id="{C635DD62-6C19-5C0B-7B99-4AE22F9B4334}"/>
              </a:ext>
            </a:extLst>
          </p:cNvPr>
          <p:cNvSpPr/>
          <p:nvPr/>
        </p:nvSpPr>
        <p:spPr>
          <a:xfrm>
            <a:off x="5196853" y="74259"/>
            <a:ext cx="8753929" cy="1103957"/>
          </a:xfrm>
          <a:prstGeom prst="parallelogram">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9A24CE8-0A67-8F51-024B-B5EFF6B2C94A}"/>
              </a:ext>
            </a:extLst>
          </p:cNvPr>
          <p:cNvSpPr txBox="1"/>
          <p:nvPr/>
        </p:nvSpPr>
        <p:spPr>
          <a:xfrm>
            <a:off x="248126" y="1178924"/>
            <a:ext cx="8868102" cy="584775"/>
          </a:xfrm>
          <a:prstGeom prst="rect">
            <a:avLst/>
          </a:prstGeom>
          <a:noFill/>
        </p:spPr>
        <p:txBody>
          <a:bodyPr wrap="square" lIns="91440" tIns="45720" rIns="91440" bIns="45720" anchor="t">
            <a:spAutoFit/>
          </a:bodyPr>
          <a:lstStyle/>
          <a:p>
            <a:r>
              <a:rPr lang="en-US" sz="3200" b="1" i="1">
                <a:solidFill>
                  <a:srgbClr val="00418F"/>
                </a:solidFill>
                <a:latin typeface="Adelle Sans"/>
              </a:rPr>
              <a:t>How It Works </a:t>
            </a:r>
            <a:r>
              <a:rPr lang="en-US" b="1" i="1">
                <a:solidFill>
                  <a:srgbClr val="00418F"/>
                </a:solidFill>
                <a:latin typeface="Adelle Sans"/>
              </a:rPr>
              <a:t>(</a:t>
            </a:r>
            <a:r>
              <a:rPr lang="en-US" i="1">
                <a:solidFill>
                  <a:srgbClr val="00418F"/>
                </a:solidFill>
                <a:ea typeface="+mn-lt"/>
                <a:cs typeface="+mn-lt"/>
              </a:rPr>
              <a:t>https://www.ct.edu/ota/gened)</a:t>
            </a:r>
            <a:endParaRPr lang="en-US" b="1" i="1">
              <a:solidFill>
                <a:srgbClr val="00418F"/>
              </a:solidFill>
              <a:latin typeface="Adelle Sans" panose="00000500000000000000" pitchFamily="50" charset="0"/>
            </a:endParaRPr>
          </a:p>
        </p:txBody>
      </p:sp>
      <p:sp>
        <p:nvSpPr>
          <p:cNvPr id="3" name="Rectangle 1">
            <a:extLst>
              <a:ext uri="{FF2B5EF4-FFF2-40B4-BE49-F238E27FC236}">
                <a16:creationId xmlns:a16="http://schemas.microsoft.com/office/drawing/2014/main" id="{D97ECA0C-1F86-49D5-F7F7-5DBBE02A0872}"/>
              </a:ext>
            </a:extLst>
          </p:cNvPr>
          <p:cNvSpPr>
            <a:spLocks noChangeArrowheads="1"/>
          </p:cNvSpPr>
          <p:nvPr/>
        </p:nvSpPr>
        <p:spPr bwMode="auto">
          <a:xfrm>
            <a:off x="3668713" y="26638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8" name="Picture 7" descr="Logo&#10;&#10;Description automatically generated">
            <a:extLst>
              <a:ext uri="{FF2B5EF4-FFF2-40B4-BE49-F238E27FC236}">
                <a16:creationId xmlns:a16="http://schemas.microsoft.com/office/drawing/2014/main" id="{AEACCBE5-682D-DC13-AE01-81B5B4112A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9390" y="6118555"/>
            <a:ext cx="1368591" cy="547436"/>
          </a:xfrm>
          <a:prstGeom prst="rect">
            <a:avLst/>
          </a:prstGeom>
        </p:spPr>
      </p:pic>
      <p:pic>
        <p:nvPicPr>
          <p:cNvPr id="11" name="Picture 10" descr="Text, logo&#10;&#10;Description automatically generated">
            <a:extLst>
              <a:ext uri="{FF2B5EF4-FFF2-40B4-BE49-F238E27FC236}">
                <a16:creationId xmlns:a16="http://schemas.microsoft.com/office/drawing/2014/main" id="{53B07567-32A4-2932-4F2A-01A7478466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7194" y="6155521"/>
            <a:ext cx="1535468" cy="383867"/>
          </a:xfrm>
          <a:prstGeom prst="rect">
            <a:avLst/>
          </a:prstGeom>
        </p:spPr>
      </p:pic>
      <p:pic>
        <p:nvPicPr>
          <p:cNvPr id="12" name="Picture 11" descr="A picture containing logo&#10;&#10;Description automatically generated">
            <a:extLst>
              <a:ext uri="{FF2B5EF4-FFF2-40B4-BE49-F238E27FC236}">
                <a16:creationId xmlns:a16="http://schemas.microsoft.com/office/drawing/2014/main" id="{47F54EAF-040D-C80C-2733-4E1ECBD0E0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50594" y="6054044"/>
            <a:ext cx="1120892" cy="558759"/>
          </a:xfrm>
          <a:prstGeom prst="rect">
            <a:avLst/>
          </a:prstGeom>
        </p:spPr>
      </p:pic>
      <p:pic>
        <p:nvPicPr>
          <p:cNvPr id="14" name="Picture 13" descr="A picture containing text, sign, orange&#10;&#10;Description automatically generated">
            <a:extLst>
              <a:ext uri="{FF2B5EF4-FFF2-40B4-BE49-F238E27FC236}">
                <a16:creationId xmlns:a16="http://schemas.microsoft.com/office/drawing/2014/main" id="{67FC3EA5-103D-B51C-1E11-9E4A556EFC9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03021" y="6118555"/>
            <a:ext cx="752866" cy="614875"/>
          </a:xfrm>
          <a:prstGeom prst="rect">
            <a:avLst/>
          </a:prstGeom>
        </p:spPr>
      </p:pic>
      <p:pic>
        <p:nvPicPr>
          <p:cNvPr id="15" name="Picture 14" descr="A picture containing text, sign, dark&#10;&#10;Description automatically generated">
            <a:extLst>
              <a:ext uri="{FF2B5EF4-FFF2-40B4-BE49-F238E27FC236}">
                <a16:creationId xmlns:a16="http://schemas.microsoft.com/office/drawing/2014/main" id="{688FF377-0980-21DE-A097-4CCFFEE7199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79175" y="6155521"/>
            <a:ext cx="1516825" cy="480684"/>
          </a:xfrm>
          <a:prstGeom prst="rect">
            <a:avLst/>
          </a:prstGeom>
        </p:spPr>
      </p:pic>
      <p:sp>
        <p:nvSpPr>
          <p:cNvPr id="10" name="Title 1">
            <a:extLst>
              <a:ext uri="{FF2B5EF4-FFF2-40B4-BE49-F238E27FC236}">
                <a16:creationId xmlns:a16="http://schemas.microsoft.com/office/drawing/2014/main" id="{48EA3C2B-7958-EEB8-56A5-3FBCE45360EB}"/>
              </a:ext>
            </a:extLst>
          </p:cNvPr>
          <p:cNvSpPr txBox="1">
            <a:spLocks/>
          </p:cNvSpPr>
          <p:nvPr/>
        </p:nvSpPr>
        <p:spPr>
          <a:xfrm>
            <a:off x="5489250" y="260092"/>
            <a:ext cx="10515600" cy="757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a:latin typeface="Adelle Sans" panose="00000500000000000000" pitchFamily="50" charset="0"/>
              </a:rPr>
              <a:t>CSCU GENERAL EDUCATION TRANSFER</a:t>
            </a:r>
          </a:p>
          <a:p>
            <a:r>
              <a:rPr lang="en-US" sz="2400" b="1">
                <a:latin typeface="Adelle Sans" panose="00000500000000000000" pitchFamily="50" charset="0"/>
              </a:rPr>
              <a:t>CREDIT ALIGINMENT </a:t>
            </a:r>
          </a:p>
        </p:txBody>
      </p:sp>
      <p:pic>
        <p:nvPicPr>
          <p:cNvPr id="2" name="Picture 1" descr="A screenshot of a computer&#10;&#10;AI-generated content may be incorrect.">
            <a:extLst>
              <a:ext uri="{FF2B5EF4-FFF2-40B4-BE49-F238E27FC236}">
                <a16:creationId xmlns:a16="http://schemas.microsoft.com/office/drawing/2014/main" id="{99F3DA6A-42C7-1BF4-D41E-F0993EC63BCC}"/>
              </a:ext>
            </a:extLst>
          </p:cNvPr>
          <p:cNvPicPr>
            <a:picLocks noChangeAspect="1"/>
          </p:cNvPicPr>
          <p:nvPr/>
        </p:nvPicPr>
        <p:blipFill>
          <a:blip r:embed="rId9"/>
          <a:stretch>
            <a:fillRect/>
          </a:stretch>
        </p:blipFill>
        <p:spPr>
          <a:xfrm>
            <a:off x="250209" y="1711813"/>
            <a:ext cx="6767016" cy="2725806"/>
          </a:xfrm>
          <a:prstGeom prst="rect">
            <a:avLst/>
          </a:prstGeom>
        </p:spPr>
      </p:pic>
      <p:pic>
        <p:nvPicPr>
          <p:cNvPr id="16" name="Picture 15" descr="A screenshot of a computer&#10;&#10;AI-generated content may be incorrect.">
            <a:extLst>
              <a:ext uri="{FF2B5EF4-FFF2-40B4-BE49-F238E27FC236}">
                <a16:creationId xmlns:a16="http://schemas.microsoft.com/office/drawing/2014/main" id="{E8092C33-197C-E0A7-4A97-0E20B8C35538}"/>
              </a:ext>
            </a:extLst>
          </p:cNvPr>
          <p:cNvPicPr>
            <a:picLocks noChangeAspect="1"/>
          </p:cNvPicPr>
          <p:nvPr/>
        </p:nvPicPr>
        <p:blipFill>
          <a:blip r:embed="rId10"/>
          <a:stretch>
            <a:fillRect/>
          </a:stretch>
        </p:blipFill>
        <p:spPr>
          <a:xfrm>
            <a:off x="6264162" y="2594861"/>
            <a:ext cx="5254104" cy="3456439"/>
          </a:xfrm>
          <a:prstGeom prst="rect">
            <a:avLst/>
          </a:prstGeom>
        </p:spPr>
      </p:pic>
      <p:sp>
        <p:nvSpPr>
          <p:cNvPr id="17" name="Arrow: Right 16">
            <a:extLst>
              <a:ext uri="{FF2B5EF4-FFF2-40B4-BE49-F238E27FC236}">
                <a16:creationId xmlns:a16="http://schemas.microsoft.com/office/drawing/2014/main" id="{C98CBF4F-EF1E-A045-53C8-8CC0C3F3C955}"/>
              </a:ext>
            </a:extLst>
          </p:cNvPr>
          <p:cNvSpPr/>
          <p:nvPr/>
        </p:nvSpPr>
        <p:spPr>
          <a:xfrm>
            <a:off x="3738112" y="3423956"/>
            <a:ext cx="1671850" cy="136477"/>
          </a:xfrm>
          <a:prstGeom prst="rightArrow">
            <a:avLst/>
          </a:prstGeom>
          <a:solidFill>
            <a:schemeClr val="accent1">
              <a:lumMod val="40000"/>
              <a:lumOff val="60000"/>
            </a:schemeClr>
          </a:solidFill>
          <a:effectLst>
            <a:outerShdw blurRad="1016000" dist="38100" dir="2700000">
              <a:srgbClr val="ADB9CA">
                <a:alpha val="87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Blue text on a black background&#10;&#10;AI-generated content may be incorrect.">
            <a:extLst>
              <a:ext uri="{FF2B5EF4-FFF2-40B4-BE49-F238E27FC236}">
                <a16:creationId xmlns:a16="http://schemas.microsoft.com/office/drawing/2014/main" id="{1D9F03BB-7919-1910-6990-A285AD858DD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13519" y="6078801"/>
            <a:ext cx="1201714" cy="535276"/>
          </a:xfrm>
          <a:prstGeom prst="rect">
            <a:avLst/>
          </a:prstGeom>
        </p:spPr>
      </p:pic>
    </p:spTree>
    <p:extLst>
      <p:ext uri="{BB962C8B-B14F-4D97-AF65-F5344CB8AC3E}">
        <p14:creationId xmlns:p14="http://schemas.microsoft.com/office/powerpoint/2010/main" val="4174093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6FC396-1979-DD59-747E-66A1E8F15C8D}"/>
            </a:ext>
          </a:extLst>
        </p:cNvPr>
        <p:cNvGrpSpPr/>
        <p:nvPr/>
      </p:nvGrpSpPr>
      <p:grpSpPr>
        <a:xfrm>
          <a:off x="0" y="0"/>
          <a:ext cx="0" cy="0"/>
          <a:chOff x="0" y="0"/>
          <a:chExt cx="0" cy="0"/>
        </a:xfrm>
      </p:grpSpPr>
      <p:sp>
        <p:nvSpPr>
          <p:cNvPr id="4" name="Parallelogram 3">
            <a:extLst>
              <a:ext uri="{FF2B5EF4-FFF2-40B4-BE49-F238E27FC236}">
                <a16:creationId xmlns:a16="http://schemas.microsoft.com/office/drawing/2014/main" id="{04FF45AD-75F4-258F-FD99-1AD12FEC8DD4}"/>
              </a:ext>
            </a:extLst>
          </p:cNvPr>
          <p:cNvSpPr/>
          <p:nvPr/>
        </p:nvSpPr>
        <p:spPr>
          <a:xfrm>
            <a:off x="-401066" y="74259"/>
            <a:ext cx="5763857" cy="1103957"/>
          </a:xfrm>
          <a:prstGeom prst="parallelogram">
            <a:avLst/>
          </a:prstGeom>
          <a:solidFill>
            <a:srgbClr val="004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Text&#10;&#10;Description automatically generated">
            <a:extLst>
              <a:ext uri="{FF2B5EF4-FFF2-40B4-BE49-F238E27FC236}">
                <a16:creationId xmlns:a16="http://schemas.microsoft.com/office/drawing/2014/main" id="{34A5BA82-3569-F344-1569-0684F14D55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908" y="207600"/>
            <a:ext cx="4312925" cy="862584"/>
          </a:xfrm>
          <a:prstGeom prst="rect">
            <a:avLst/>
          </a:prstGeom>
        </p:spPr>
      </p:pic>
      <p:sp>
        <p:nvSpPr>
          <p:cNvPr id="9" name="Parallelogram 8">
            <a:extLst>
              <a:ext uri="{FF2B5EF4-FFF2-40B4-BE49-F238E27FC236}">
                <a16:creationId xmlns:a16="http://schemas.microsoft.com/office/drawing/2014/main" id="{EADBA415-9872-D5B0-BA81-F5E4FD4E00D2}"/>
              </a:ext>
            </a:extLst>
          </p:cNvPr>
          <p:cNvSpPr/>
          <p:nvPr/>
        </p:nvSpPr>
        <p:spPr>
          <a:xfrm>
            <a:off x="5196854" y="74259"/>
            <a:ext cx="7480922" cy="1103957"/>
          </a:xfrm>
          <a:prstGeom prst="parallelogram">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CB6327A-7130-C955-CA7D-6B78EBEE0638}"/>
              </a:ext>
            </a:extLst>
          </p:cNvPr>
          <p:cNvSpPr txBox="1"/>
          <p:nvPr/>
        </p:nvSpPr>
        <p:spPr>
          <a:xfrm>
            <a:off x="1108664" y="1948291"/>
            <a:ext cx="9767153" cy="584775"/>
          </a:xfrm>
          <a:prstGeom prst="rect">
            <a:avLst/>
          </a:prstGeom>
          <a:noFill/>
        </p:spPr>
        <p:txBody>
          <a:bodyPr wrap="square" lIns="91440" tIns="45720" rIns="91440" bIns="45720" anchor="t">
            <a:spAutoFit/>
          </a:bodyPr>
          <a:lstStyle/>
          <a:p>
            <a:pPr>
              <a:spcAft>
                <a:spcPts val="1800"/>
              </a:spcAft>
            </a:pPr>
            <a:r>
              <a:rPr lang="en-US" sz="3200" b="1" i="1">
                <a:solidFill>
                  <a:srgbClr val="00418F"/>
                </a:solidFill>
                <a:effectLst/>
                <a:latin typeface="Adelle Sans" pitchFamily="2" charset="77"/>
                <a:ea typeface="Calibri"/>
                <a:cs typeface="Times New Roman"/>
              </a:rPr>
              <a:t>Transfer Explorer</a:t>
            </a:r>
          </a:p>
        </p:txBody>
      </p:sp>
      <p:sp>
        <p:nvSpPr>
          <p:cNvPr id="3" name="TextBox 2">
            <a:extLst>
              <a:ext uri="{FF2B5EF4-FFF2-40B4-BE49-F238E27FC236}">
                <a16:creationId xmlns:a16="http://schemas.microsoft.com/office/drawing/2014/main" id="{124F3D2B-7A6D-D779-B124-7B3D5DC08B9C}"/>
              </a:ext>
            </a:extLst>
          </p:cNvPr>
          <p:cNvSpPr txBox="1"/>
          <p:nvPr/>
        </p:nvSpPr>
        <p:spPr>
          <a:xfrm>
            <a:off x="1856420" y="2629562"/>
            <a:ext cx="8271640" cy="2308324"/>
          </a:xfrm>
          <a:prstGeom prst="rect">
            <a:avLst/>
          </a:prstGeom>
          <a:noFill/>
        </p:spPr>
        <p:txBody>
          <a:bodyPr wrap="square">
            <a:spAutoFit/>
          </a:bodyPr>
          <a:lstStyle/>
          <a:p>
            <a:pPr marL="285750" indent="-285750">
              <a:buFont typeface="Arial" panose="020B0604020202020204" pitchFamily="34" charset="0"/>
              <a:buChar char="•"/>
            </a:pPr>
            <a:r>
              <a:rPr lang="en-US">
                <a:latin typeface="Adelle Sans" pitchFamily="2" charset="77"/>
              </a:rPr>
              <a:t>Grant based project lead by ITHAKA S+R in collaboration with CUNY</a:t>
            </a:r>
          </a:p>
          <a:p>
            <a:pPr marL="285750" indent="-285750">
              <a:buFont typeface="Arial" panose="020B0604020202020204" pitchFamily="34" charset="0"/>
              <a:buChar char="•"/>
            </a:pPr>
            <a:endParaRPr lang="en-US">
              <a:latin typeface="Adelle Sans" pitchFamily="2" charset="77"/>
            </a:endParaRPr>
          </a:p>
          <a:p>
            <a:pPr marL="742950" lvl="1" indent="-285750">
              <a:buFont typeface="Arial" panose="020B0604020202020204" pitchFamily="34" charset="0"/>
              <a:buChar char="•"/>
            </a:pPr>
            <a:r>
              <a:rPr lang="en-US">
                <a:latin typeface="Adelle Sans" pitchFamily="2" charset="77"/>
              </a:rPr>
              <a:t>One stop experience to evaluate course equivalencies for all six institutions</a:t>
            </a:r>
          </a:p>
          <a:p>
            <a:pPr marL="742950" lvl="1" indent="-285750">
              <a:buFont typeface="Arial" panose="020B0604020202020204" pitchFamily="34" charset="0"/>
              <a:buChar char="•"/>
            </a:pPr>
            <a:r>
              <a:rPr lang="en-US">
                <a:latin typeface="Adelle Sans" pitchFamily="2" charset="77"/>
              </a:rPr>
              <a:t>Provides information on course applicability and remaining credits for potential transfer destination programs</a:t>
            </a:r>
          </a:p>
          <a:p>
            <a:pPr marL="742950" lvl="1" indent="-285750">
              <a:buFont typeface="Arial" panose="020B0604020202020204" pitchFamily="34" charset="0"/>
              <a:buChar char="•"/>
            </a:pPr>
            <a:r>
              <a:rPr lang="en-US">
                <a:latin typeface="Adelle Sans" pitchFamily="2" charset="77"/>
              </a:rPr>
              <a:t>Establishes SIS integration with ITHAKA servers to provide up to date and accurate catalog and course equivalency information</a:t>
            </a:r>
          </a:p>
          <a:p>
            <a:pPr marL="742950" lvl="1" indent="-285750">
              <a:buFont typeface="Arial" panose="020B0604020202020204" pitchFamily="34" charset="0"/>
              <a:buChar char="•"/>
            </a:pPr>
            <a:endParaRPr lang="en-US">
              <a:latin typeface="Adelle Sans" pitchFamily="2" charset="77"/>
            </a:endParaRPr>
          </a:p>
        </p:txBody>
      </p:sp>
      <p:sp>
        <p:nvSpPr>
          <p:cNvPr id="2" name="Title 1">
            <a:extLst>
              <a:ext uri="{FF2B5EF4-FFF2-40B4-BE49-F238E27FC236}">
                <a16:creationId xmlns:a16="http://schemas.microsoft.com/office/drawing/2014/main" id="{59A88C74-6E9E-AF70-9763-5480E4FEBFE7}"/>
              </a:ext>
            </a:extLst>
          </p:cNvPr>
          <p:cNvSpPr txBox="1">
            <a:spLocks/>
          </p:cNvSpPr>
          <p:nvPr/>
        </p:nvSpPr>
        <p:spPr>
          <a:xfrm>
            <a:off x="5489250" y="260092"/>
            <a:ext cx="6485499" cy="757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a:latin typeface="Adelle Sans" panose="00000500000000000000" pitchFamily="50" charset="0"/>
              </a:rPr>
              <a:t>Universal Transfer Credit Explorer</a:t>
            </a:r>
          </a:p>
        </p:txBody>
      </p:sp>
    </p:spTree>
    <p:extLst>
      <p:ext uri="{BB962C8B-B14F-4D97-AF65-F5344CB8AC3E}">
        <p14:creationId xmlns:p14="http://schemas.microsoft.com/office/powerpoint/2010/main" val="1511545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6922E-BE0F-4B48-CE52-66F9143AF8CE}"/>
            </a:ext>
          </a:extLst>
        </p:cNvPr>
        <p:cNvGrpSpPr/>
        <p:nvPr/>
      </p:nvGrpSpPr>
      <p:grpSpPr>
        <a:xfrm>
          <a:off x="0" y="0"/>
          <a:ext cx="0" cy="0"/>
          <a:chOff x="0" y="0"/>
          <a:chExt cx="0" cy="0"/>
        </a:xfrm>
      </p:grpSpPr>
      <p:sp>
        <p:nvSpPr>
          <p:cNvPr id="4" name="Parallelogram 3">
            <a:extLst>
              <a:ext uri="{FF2B5EF4-FFF2-40B4-BE49-F238E27FC236}">
                <a16:creationId xmlns:a16="http://schemas.microsoft.com/office/drawing/2014/main" id="{649A4008-0DB6-39A5-8341-1CF64C147734}"/>
              </a:ext>
            </a:extLst>
          </p:cNvPr>
          <p:cNvSpPr/>
          <p:nvPr/>
        </p:nvSpPr>
        <p:spPr>
          <a:xfrm>
            <a:off x="-401066" y="74259"/>
            <a:ext cx="5763857" cy="1103957"/>
          </a:xfrm>
          <a:prstGeom prst="parallelogram">
            <a:avLst/>
          </a:prstGeom>
          <a:solidFill>
            <a:srgbClr val="004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Text&#10;&#10;Description automatically generated">
            <a:extLst>
              <a:ext uri="{FF2B5EF4-FFF2-40B4-BE49-F238E27FC236}">
                <a16:creationId xmlns:a16="http://schemas.microsoft.com/office/drawing/2014/main" id="{1BF661D9-FEBD-0A0F-28EA-228EC9C74F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908" y="207600"/>
            <a:ext cx="4312925" cy="862584"/>
          </a:xfrm>
          <a:prstGeom prst="rect">
            <a:avLst/>
          </a:prstGeom>
        </p:spPr>
      </p:pic>
      <p:sp>
        <p:nvSpPr>
          <p:cNvPr id="9" name="Parallelogram 8">
            <a:extLst>
              <a:ext uri="{FF2B5EF4-FFF2-40B4-BE49-F238E27FC236}">
                <a16:creationId xmlns:a16="http://schemas.microsoft.com/office/drawing/2014/main" id="{D5D5A74B-B3BE-ED4F-8528-F7A0EC532235}"/>
              </a:ext>
            </a:extLst>
          </p:cNvPr>
          <p:cNvSpPr/>
          <p:nvPr/>
        </p:nvSpPr>
        <p:spPr>
          <a:xfrm>
            <a:off x="5196854" y="74259"/>
            <a:ext cx="7480922" cy="1103957"/>
          </a:xfrm>
          <a:prstGeom prst="parallelogram">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24A64B-CE3E-382D-FE13-33AB40D024D5}"/>
              </a:ext>
            </a:extLst>
          </p:cNvPr>
          <p:cNvSpPr txBox="1">
            <a:spLocks/>
          </p:cNvSpPr>
          <p:nvPr/>
        </p:nvSpPr>
        <p:spPr>
          <a:xfrm>
            <a:off x="5489250" y="260092"/>
            <a:ext cx="6485499" cy="757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a:latin typeface="Adelle Sans" panose="00000500000000000000" pitchFamily="50" charset="0"/>
              </a:rPr>
              <a:t>Universal Transfer Credit Explorer</a:t>
            </a:r>
          </a:p>
        </p:txBody>
      </p:sp>
      <p:pic>
        <p:nvPicPr>
          <p:cNvPr id="7" name="Picture 6">
            <a:extLst>
              <a:ext uri="{FF2B5EF4-FFF2-40B4-BE49-F238E27FC236}">
                <a16:creationId xmlns:a16="http://schemas.microsoft.com/office/drawing/2014/main" id="{736ADD0A-3659-02F5-C9F5-8BB0D8C49845}"/>
              </a:ext>
            </a:extLst>
          </p:cNvPr>
          <p:cNvPicPr>
            <a:picLocks noChangeAspect="1"/>
          </p:cNvPicPr>
          <p:nvPr/>
        </p:nvPicPr>
        <p:blipFill>
          <a:blip r:embed="rId3"/>
          <a:stretch>
            <a:fillRect/>
          </a:stretch>
        </p:blipFill>
        <p:spPr>
          <a:xfrm>
            <a:off x="336247" y="1802427"/>
            <a:ext cx="6540543" cy="4434590"/>
          </a:xfrm>
          <a:prstGeom prst="rect">
            <a:avLst/>
          </a:prstGeom>
        </p:spPr>
      </p:pic>
      <p:pic>
        <p:nvPicPr>
          <p:cNvPr id="10" name="Picture 9">
            <a:extLst>
              <a:ext uri="{FF2B5EF4-FFF2-40B4-BE49-F238E27FC236}">
                <a16:creationId xmlns:a16="http://schemas.microsoft.com/office/drawing/2014/main" id="{793A1B9C-BF3F-4BE5-659E-1FB59E7C11BA}"/>
              </a:ext>
            </a:extLst>
          </p:cNvPr>
          <p:cNvPicPr>
            <a:picLocks noChangeAspect="1"/>
          </p:cNvPicPr>
          <p:nvPr/>
        </p:nvPicPr>
        <p:blipFill>
          <a:blip r:embed="rId4"/>
          <a:stretch>
            <a:fillRect/>
          </a:stretch>
        </p:blipFill>
        <p:spPr>
          <a:xfrm>
            <a:off x="7110105" y="1822997"/>
            <a:ext cx="4931549" cy="4514379"/>
          </a:xfrm>
          <a:prstGeom prst="rect">
            <a:avLst/>
          </a:prstGeom>
        </p:spPr>
      </p:pic>
    </p:spTree>
    <p:extLst>
      <p:ext uri="{BB962C8B-B14F-4D97-AF65-F5344CB8AC3E}">
        <p14:creationId xmlns:p14="http://schemas.microsoft.com/office/powerpoint/2010/main" val="3573198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B3986D-F7D4-8B54-11CB-75B18710C069}"/>
            </a:ext>
          </a:extLst>
        </p:cNvPr>
        <p:cNvGrpSpPr/>
        <p:nvPr/>
      </p:nvGrpSpPr>
      <p:grpSpPr>
        <a:xfrm>
          <a:off x="0" y="0"/>
          <a:ext cx="0" cy="0"/>
          <a:chOff x="0" y="0"/>
          <a:chExt cx="0" cy="0"/>
        </a:xfrm>
      </p:grpSpPr>
      <p:sp>
        <p:nvSpPr>
          <p:cNvPr id="4" name="Parallelogram 3">
            <a:extLst>
              <a:ext uri="{FF2B5EF4-FFF2-40B4-BE49-F238E27FC236}">
                <a16:creationId xmlns:a16="http://schemas.microsoft.com/office/drawing/2014/main" id="{561117DE-C318-064A-5CAD-B9AF1F88D901}"/>
              </a:ext>
            </a:extLst>
          </p:cNvPr>
          <p:cNvSpPr/>
          <p:nvPr/>
        </p:nvSpPr>
        <p:spPr>
          <a:xfrm>
            <a:off x="-401066" y="74259"/>
            <a:ext cx="5763857" cy="1103957"/>
          </a:xfrm>
          <a:prstGeom prst="parallelogram">
            <a:avLst/>
          </a:prstGeom>
          <a:solidFill>
            <a:srgbClr val="004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Text&#10;&#10;Description automatically generated">
            <a:extLst>
              <a:ext uri="{FF2B5EF4-FFF2-40B4-BE49-F238E27FC236}">
                <a16:creationId xmlns:a16="http://schemas.microsoft.com/office/drawing/2014/main" id="{7A9E730C-F7DD-D522-63D8-641928D798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908" y="207600"/>
            <a:ext cx="4312925" cy="862584"/>
          </a:xfrm>
          <a:prstGeom prst="rect">
            <a:avLst/>
          </a:prstGeom>
        </p:spPr>
      </p:pic>
      <p:sp>
        <p:nvSpPr>
          <p:cNvPr id="9" name="Parallelogram 8">
            <a:extLst>
              <a:ext uri="{FF2B5EF4-FFF2-40B4-BE49-F238E27FC236}">
                <a16:creationId xmlns:a16="http://schemas.microsoft.com/office/drawing/2014/main" id="{BFACD4C8-EC73-7164-6DD8-B8A98296D6F6}"/>
              </a:ext>
            </a:extLst>
          </p:cNvPr>
          <p:cNvSpPr/>
          <p:nvPr/>
        </p:nvSpPr>
        <p:spPr>
          <a:xfrm>
            <a:off x="5196854" y="74259"/>
            <a:ext cx="7480922" cy="1103957"/>
          </a:xfrm>
          <a:prstGeom prst="parallelogram">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D946ADE-E368-6F53-909C-3DC45295634F}"/>
              </a:ext>
            </a:extLst>
          </p:cNvPr>
          <p:cNvSpPr txBox="1"/>
          <p:nvPr/>
        </p:nvSpPr>
        <p:spPr>
          <a:xfrm>
            <a:off x="1108664" y="1948291"/>
            <a:ext cx="9767153" cy="584775"/>
          </a:xfrm>
          <a:prstGeom prst="rect">
            <a:avLst/>
          </a:prstGeom>
          <a:noFill/>
        </p:spPr>
        <p:txBody>
          <a:bodyPr wrap="square" lIns="91440" tIns="45720" rIns="91440" bIns="45720" anchor="t">
            <a:spAutoFit/>
          </a:bodyPr>
          <a:lstStyle/>
          <a:p>
            <a:pPr>
              <a:spcAft>
                <a:spcPts val="1800"/>
              </a:spcAft>
            </a:pPr>
            <a:r>
              <a:rPr lang="en-US" sz="3200" b="1" i="1">
                <a:solidFill>
                  <a:srgbClr val="00418F"/>
                </a:solidFill>
                <a:effectLst/>
                <a:latin typeface="Adelle Sans" pitchFamily="2" charset="77"/>
                <a:ea typeface="Calibri"/>
                <a:cs typeface="Times New Roman"/>
              </a:rPr>
              <a:t>CSCU Course Articulation and Review Schedule </a:t>
            </a:r>
          </a:p>
        </p:txBody>
      </p:sp>
      <p:sp>
        <p:nvSpPr>
          <p:cNvPr id="3" name="TextBox 2">
            <a:extLst>
              <a:ext uri="{FF2B5EF4-FFF2-40B4-BE49-F238E27FC236}">
                <a16:creationId xmlns:a16="http://schemas.microsoft.com/office/drawing/2014/main" id="{B2219DF1-EC78-6C38-27B7-086A75276650}"/>
              </a:ext>
            </a:extLst>
          </p:cNvPr>
          <p:cNvSpPr txBox="1"/>
          <p:nvPr/>
        </p:nvSpPr>
        <p:spPr>
          <a:xfrm>
            <a:off x="1856420" y="2629562"/>
            <a:ext cx="8271640" cy="2308324"/>
          </a:xfrm>
          <a:prstGeom prst="rect">
            <a:avLst/>
          </a:prstGeom>
          <a:noFill/>
        </p:spPr>
        <p:txBody>
          <a:bodyPr wrap="square">
            <a:spAutoFit/>
          </a:bodyPr>
          <a:lstStyle/>
          <a:p>
            <a:pPr marL="285750" indent="-285750">
              <a:buFont typeface="Arial" panose="020B0604020202020204" pitchFamily="34" charset="0"/>
              <a:buChar char="•"/>
            </a:pPr>
            <a:r>
              <a:rPr lang="en-US">
                <a:latin typeface="Adelle Sans" pitchFamily="2" charset="77"/>
                <a:hlinkClick r:id="rId3"/>
              </a:rPr>
              <a:t>Recommendation</a:t>
            </a:r>
            <a:r>
              <a:rPr lang="en-US">
                <a:latin typeface="Adelle Sans" pitchFamily="2" charset="77"/>
              </a:rPr>
              <a:t> passed and submitted by the CSCU Transfer Council April 2024</a:t>
            </a:r>
          </a:p>
          <a:p>
            <a:pPr marL="742950" lvl="1" indent="-285750">
              <a:buFont typeface="Arial" panose="020B0604020202020204" pitchFamily="34" charset="0"/>
              <a:buChar char="•"/>
            </a:pPr>
            <a:endParaRPr lang="en-US">
              <a:latin typeface="Adelle Sans" pitchFamily="2" charset="77"/>
            </a:endParaRPr>
          </a:p>
          <a:p>
            <a:pPr marL="742950" lvl="1" indent="-285750">
              <a:buFont typeface="Arial" panose="020B0604020202020204" pitchFamily="34" charset="0"/>
              <a:buChar char="•"/>
            </a:pPr>
            <a:r>
              <a:rPr lang="en-US">
                <a:latin typeface="Adelle Sans" pitchFamily="2" charset="77"/>
              </a:rPr>
              <a:t>Sets a guidelines on how transfer courses are evaluated as comparable courses offered at receiving institutions </a:t>
            </a:r>
          </a:p>
          <a:p>
            <a:pPr marL="742950" lvl="1" indent="-285750">
              <a:buFont typeface="Arial" panose="020B0604020202020204" pitchFamily="34" charset="0"/>
              <a:buChar char="•"/>
            </a:pPr>
            <a:r>
              <a:rPr lang="en-US">
                <a:latin typeface="Adelle Sans" pitchFamily="2" charset="77"/>
              </a:rPr>
              <a:t>Levels the playing field for transfer grades to be accepted and applied as they would for a non-transfer student</a:t>
            </a:r>
          </a:p>
          <a:p>
            <a:pPr marL="742950" lvl="1" indent="-285750">
              <a:buFont typeface="Arial" panose="020B0604020202020204" pitchFamily="34" charset="0"/>
              <a:buChar char="•"/>
            </a:pPr>
            <a:r>
              <a:rPr lang="en-US">
                <a:latin typeface="Adelle Sans" pitchFamily="2" charset="77"/>
              </a:rPr>
              <a:t>Establishes a review cycle for course within academic areas to be evaluated on a regular basis </a:t>
            </a:r>
          </a:p>
        </p:txBody>
      </p:sp>
      <p:sp>
        <p:nvSpPr>
          <p:cNvPr id="2" name="Title 1">
            <a:extLst>
              <a:ext uri="{FF2B5EF4-FFF2-40B4-BE49-F238E27FC236}">
                <a16:creationId xmlns:a16="http://schemas.microsoft.com/office/drawing/2014/main" id="{F848A55A-7600-D33C-CAF0-98D5B1DFDFE5}"/>
              </a:ext>
            </a:extLst>
          </p:cNvPr>
          <p:cNvSpPr txBox="1">
            <a:spLocks/>
          </p:cNvSpPr>
          <p:nvPr/>
        </p:nvSpPr>
        <p:spPr>
          <a:xfrm>
            <a:off x="5489250" y="260092"/>
            <a:ext cx="6485499" cy="757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a:latin typeface="Adelle Sans" panose="00000500000000000000" pitchFamily="50" charset="0"/>
              </a:rPr>
              <a:t>CSCU Course Articulation and Review Schedule Recommendation</a:t>
            </a:r>
          </a:p>
        </p:txBody>
      </p:sp>
    </p:spTree>
    <p:extLst>
      <p:ext uri="{BB962C8B-B14F-4D97-AF65-F5344CB8AC3E}">
        <p14:creationId xmlns:p14="http://schemas.microsoft.com/office/powerpoint/2010/main" val="1042311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0B5D3-2C3A-07FD-E803-35C957EE8E51}"/>
            </a:ext>
          </a:extLst>
        </p:cNvPr>
        <p:cNvGrpSpPr/>
        <p:nvPr/>
      </p:nvGrpSpPr>
      <p:grpSpPr>
        <a:xfrm>
          <a:off x="0" y="0"/>
          <a:ext cx="0" cy="0"/>
          <a:chOff x="0" y="0"/>
          <a:chExt cx="0" cy="0"/>
        </a:xfrm>
      </p:grpSpPr>
      <p:sp>
        <p:nvSpPr>
          <p:cNvPr id="4" name="Parallelogram 3">
            <a:extLst>
              <a:ext uri="{FF2B5EF4-FFF2-40B4-BE49-F238E27FC236}">
                <a16:creationId xmlns:a16="http://schemas.microsoft.com/office/drawing/2014/main" id="{F5E110BA-53AC-5B1E-3B63-CFE255132C82}"/>
              </a:ext>
            </a:extLst>
          </p:cNvPr>
          <p:cNvSpPr/>
          <p:nvPr/>
        </p:nvSpPr>
        <p:spPr>
          <a:xfrm>
            <a:off x="-401066" y="74259"/>
            <a:ext cx="5763857" cy="1103957"/>
          </a:xfrm>
          <a:prstGeom prst="parallelogram">
            <a:avLst/>
          </a:prstGeom>
          <a:solidFill>
            <a:srgbClr val="004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Text&#10;&#10;Description automatically generated">
            <a:extLst>
              <a:ext uri="{FF2B5EF4-FFF2-40B4-BE49-F238E27FC236}">
                <a16:creationId xmlns:a16="http://schemas.microsoft.com/office/drawing/2014/main" id="{30882DE2-057B-B480-CA92-1430986E58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908" y="207600"/>
            <a:ext cx="4312925" cy="862584"/>
          </a:xfrm>
          <a:prstGeom prst="rect">
            <a:avLst/>
          </a:prstGeom>
        </p:spPr>
      </p:pic>
      <p:sp>
        <p:nvSpPr>
          <p:cNvPr id="9" name="Parallelogram 8">
            <a:extLst>
              <a:ext uri="{FF2B5EF4-FFF2-40B4-BE49-F238E27FC236}">
                <a16:creationId xmlns:a16="http://schemas.microsoft.com/office/drawing/2014/main" id="{8215874B-0E17-9731-A24E-31B15729CF2A}"/>
              </a:ext>
            </a:extLst>
          </p:cNvPr>
          <p:cNvSpPr/>
          <p:nvPr/>
        </p:nvSpPr>
        <p:spPr>
          <a:xfrm>
            <a:off x="5196854" y="74259"/>
            <a:ext cx="7480922" cy="1103957"/>
          </a:xfrm>
          <a:prstGeom prst="parallelogram">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F3D4690-270B-00A7-6A0A-2EB96838D2D3}"/>
              </a:ext>
            </a:extLst>
          </p:cNvPr>
          <p:cNvSpPr txBox="1"/>
          <p:nvPr/>
        </p:nvSpPr>
        <p:spPr>
          <a:xfrm>
            <a:off x="1108664" y="1948291"/>
            <a:ext cx="9767153" cy="584775"/>
          </a:xfrm>
          <a:prstGeom prst="rect">
            <a:avLst/>
          </a:prstGeom>
          <a:noFill/>
        </p:spPr>
        <p:txBody>
          <a:bodyPr wrap="square" lIns="91440" tIns="45720" rIns="91440" bIns="45720" anchor="t">
            <a:spAutoFit/>
          </a:bodyPr>
          <a:lstStyle/>
          <a:p>
            <a:pPr>
              <a:spcAft>
                <a:spcPts val="1800"/>
              </a:spcAft>
            </a:pPr>
            <a:r>
              <a:rPr lang="en-US" sz="3200" b="1" i="1">
                <a:solidFill>
                  <a:srgbClr val="00418F"/>
                </a:solidFill>
                <a:effectLst/>
                <a:latin typeface="Adelle Sans" pitchFamily="2" charset="77"/>
                <a:ea typeface="Calibri"/>
                <a:cs typeface="Times New Roman"/>
              </a:rPr>
              <a:t>Other work in progress:</a:t>
            </a:r>
          </a:p>
        </p:txBody>
      </p:sp>
      <p:sp>
        <p:nvSpPr>
          <p:cNvPr id="3" name="TextBox 2">
            <a:extLst>
              <a:ext uri="{FF2B5EF4-FFF2-40B4-BE49-F238E27FC236}">
                <a16:creationId xmlns:a16="http://schemas.microsoft.com/office/drawing/2014/main" id="{9C6443E0-37B7-37CC-364F-97C2B69440AF}"/>
              </a:ext>
            </a:extLst>
          </p:cNvPr>
          <p:cNvSpPr txBox="1"/>
          <p:nvPr/>
        </p:nvSpPr>
        <p:spPr>
          <a:xfrm>
            <a:off x="1856420" y="2629562"/>
            <a:ext cx="8271640" cy="1754326"/>
          </a:xfrm>
          <a:prstGeom prst="rect">
            <a:avLst/>
          </a:prstGeom>
          <a:noFill/>
        </p:spPr>
        <p:txBody>
          <a:bodyPr wrap="square">
            <a:spAutoFit/>
          </a:bodyPr>
          <a:lstStyle/>
          <a:p>
            <a:pPr marL="285750" indent="-285750">
              <a:buFont typeface="Arial" panose="020B0604020202020204" pitchFamily="34" charset="0"/>
              <a:buChar char="•"/>
            </a:pPr>
            <a:r>
              <a:rPr lang="en-US">
                <a:latin typeface="Adelle Sans" pitchFamily="2" charset="77"/>
              </a:rPr>
              <a:t>Exploring improvements for Cross Registration and Consortium opportunities</a:t>
            </a:r>
          </a:p>
          <a:p>
            <a:pPr marL="285750" indent="-285750">
              <a:buFont typeface="Arial" panose="020B0604020202020204" pitchFamily="34" charset="0"/>
              <a:buChar char="•"/>
            </a:pPr>
            <a:r>
              <a:rPr lang="en-US">
                <a:latin typeface="Adelle Sans" pitchFamily="2" charset="77"/>
              </a:rPr>
              <a:t>Third Party Transfer Requests</a:t>
            </a:r>
          </a:p>
          <a:p>
            <a:pPr marL="285750" indent="-285750">
              <a:buFont typeface="Arial" panose="020B0604020202020204" pitchFamily="34" charset="0"/>
              <a:buChar char="•"/>
            </a:pPr>
            <a:r>
              <a:rPr lang="en-US">
                <a:latin typeface="Adelle Sans" pitchFamily="2" charset="77"/>
              </a:rPr>
              <a:t>Pre-Program Degrees</a:t>
            </a:r>
          </a:p>
          <a:p>
            <a:pPr marL="285750" indent="-285750">
              <a:buFont typeface="Arial" panose="020B0604020202020204" pitchFamily="34" charset="0"/>
              <a:buChar char="•"/>
            </a:pPr>
            <a:endParaRPr lang="en-US">
              <a:latin typeface="Adelle Sans" pitchFamily="2" charset="77"/>
            </a:endParaRPr>
          </a:p>
          <a:p>
            <a:pPr marL="285750" indent="-285750">
              <a:buFont typeface="Arial" panose="020B0604020202020204" pitchFamily="34" charset="0"/>
              <a:buChar char="•"/>
            </a:pPr>
            <a:endParaRPr lang="en-US">
              <a:latin typeface="Adelle Sans" pitchFamily="2" charset="77"/>
            </a:endParaRPr>
          </a:p>
          <a:p>
            <a:pPr marL="742950" lvl="1" indent="-285750">
              <a:buFont typeface="Arial" panose="020B0604020202020204" pitchFamily="34" charset="0"/>
              <a:buChar char="•"/>
            </a:pPr>
            <a:endParaRPr lang="en-US">
              <a:latin typeface="Adelle Sans" pitchFamily="2" charset="77"/>
            </a:endParaRPr>
          </a:p>
        </p:txBody>
      </p:sp>
      <p:sp>
        <p:nvSpPr>
          <p:cNvPr id="2" name="Title 1">
            <a:extLst>
              <a:ext uri="{FF2B5EF4-FFF2-40B4-BE49-F238E27FC236}">
                <a16:creationId xmlns:a16="http://schemas.microsoft.com/office/drawing/2014/main" id="{2A3F32E5-BDC1-4AED-6432-53D1196619EB}"/>
              </a:ext>
            </a:extLst>
          </p:cNvPr>
          <p:cNvSpPr txBox="1">
            <a:spLocks/>
          </p:cNvSpPr>
          <p:nvPr/>
        </p:nvSpPr>
        <p:spPr>
          <a:xfrm>
            <a:off x="5489250" y="517112"/>
            <a:ext cx="6485499" cy="757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a:latin typeface="Adelle Sans" panose="00000500000000000000" pitchFamily="50" charset="0"/>
              </a:rPr>
              <a:t>Odds and Ends</a:t>
            </a:r>
          </a:p>
        </p:txBody>
      </p:sp>
    </p:spTree>
    <p:extLst>
      <p:ext uri="{BB962C8B-B14F-4D97-AF65-F5344CB8AC3E}">
        <p14:creationId xmlns:p14="http://schemas.microsoft.com/office/powerpoint/2010/main" val="1626354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 picture containing person&#10;&#10;Description automatically generated">
            <a:extLst>
              <a:ext uri="{FF2B5EF4-FFF2-40B4-BE49-F238E27FC236}">
                <a16:creationId xmlns:a16="http://schemas.microsoft.com/office/drawing/2014/main" id="{522D06E7-FA46-A7A2-914A-412C828800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82167"/>
            <a:ext cx="12192000" cy="4174065"/>
          </a:xfrm>
          <a:prstGeom prst="rect">
            <a:avLst/>
          </a:prstGeom>
        </p:spPr>
      </p:pic>
      <p:sp>
        <p:nvSpPr>
          <p:cNvPr id="23" name="TextBox 22">
            <a:extLst>
              <a:ext uri="{FF2B5EF4-FFF2-40B4-BE49-F238E27FC236}">
                <a16:creationId xmlns:a16="http://schemas.microsoft.com/office/drawing/2014/main" id="{2696ECF6-13D1-B2D8-3F1C-DC8993F44962}"/>
              </a:ext>
            </a:extLst>
          </p:cNvPr>
          <p:cNvSpPr txBox="1"/>
          <p:nvPr/>
        </p:nvSpPr>
        <p:spPr>
          <a:xfrm>
            <a:off x="0" y="6090694"/>
            <a:ext cx="12192000" cy="492443"/>
          </a:xfrm>
          <a:prstGeom prst="rect">
            <a:avLst/>
          </a:prstGeom>
          <a:noFill/>
        </p:spPr>
        <p:txBody>
          <a:bodyPr wrap="square">
            <a:spAutoFit/>
          </a:bodyPr>
          <a:lstStyle/>
          <a:p>
            <a:pPr marL="0" indent="0" algn="ctr">
              <a:buNone/>
            </a:pPr>
            <a:r>
              <a:rPr lang="en-US" sz="2600">
                <a:latin typeface="Adelle Sans" pitchFamily="2" charset="77"/>
                <a:cs typeface="Calibri"/>
              </a:rPr>
              <a:t>We welcome your questions.</a:t>
            </a:r>
          </a:p>
        </p:txBody>
      </p:sp>
      <p:pic>
        <p:nvPicPr>
          <p:cNvPr id="3" name="Picture 2" descr="CSCU ASA logo">
            <a:extLst>
              <a:ext uri="{FF2B5EF4-FFF2-40B4-BE49-F238E27FC236}">
                <a16:creationId xmlns:a16="http://schemas.microsoft.com/office/drawing/2014/main" id="{0670DB62-6EDF-9A03-52B5-3D5C13CD92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6939" y="311956"/>
            <a:ext cx="5898121" cy="1179624"/>
          </a:xfrm>
          <a:prstGeom prst="rect">
            <a:avLst/>
          </a:prstGeom>
        </p:spPr>
      </p:pic>
    </p:spTree>
    <p:extLst>
      <p:ext uri="{BB962C8B-B14F-4D97-AF65-F5344CB8AC3E}">
        <p14:creationId xmlns:p14="http://schemas.microsoft.com/office/powerpoint/2010/main" val="2439165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2777F-BF54-9A63-6A10-3B64CA612BED}"/>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DC1F57E1-16F6-65DF-E6E6-FE183E8D186B}"/>
              </a:ext>
            </a:extLst>
          </p:cNvPr>
          <p:cNvSpPr txBox="1"/>
          <p:nvPr/>
        </p:nvSpPr>
        <p:spPr>
          <a:xfrm>
            <a:off x="1662016" y="1856183"/>
            <a:ext cx="7428196" cy="3816429"/>
          </a:xfrm>
          <a:prstGeom prst="rect">
            <a:avLst/>
          </a:prstGeom>
          <a:noFill/>
        </p:spPr>
        <p:txBody>
          <a:bodyPr wrap="square" lIns="91440" tIns="45720" rIns="91440" bIns="45720" rtlCol="0" anchor="t">
            <a:spAutoFit/>
          </a:bodyPr>
          <a:lstStyle/>
          <a:p>
            <a:pPr>
              <a:spcBef>
                <a:spcPts val="600"/>
              </a:spcBef>
            </a:pPr>
            <a:r>
              <a:rPr lang="en-US" sz="3200" b="1" i="1">
                <a:solidFill>
                  <a:srgbClr val="00418F"/>
                </a:solidFill>
                <a:latin typeface="Adelle Sans"/>
              </a:rPr>
              <a:t>Topics for discussion:</a:t>
            </a:r>
            <a:endParaRPr lang="en-US" sz="3200">
              <a:solidFill>
                <a:srgbClr val="00418F"/>
              </a:solidFill>
              <a:latin typeface="Adelle Sans"/>
            </a:endParaRPr>
          </a:p>
          <a:p>
            <a:pPr marL="342900" indent="-342900">
              <a:spcBef>
                <a:spcPts val="1200"/>
              </a:spcBef>
              <a:buFont typeface="Arial" panose="020B0604020202020204" pitchFamily="34" charset="0"/>
              <a:buChar char="•"/>
            </a:pPr>
            <a:r>
              <a:rPr lang="en-US" sz="2000">
                <a:latin typeface="Adelle Sans"/>
              </a:rPr>
              <a:t>Office Vision</a:t>
            </a:r>
          </a:p>
          <a:p>
            <a:pPr marL="342900" indent="-342900">
              <a:spcBef>
                <a:spcPts val="1200"/>
              </a:spcBef>
              <a:buFont typeface="Arial" panose="020B0604020202020204" pitchFamily="34" charset="0"/>
              <a:buChar char="•"/>
            </a:pPr>
            <a:r>
              <a:rPr lang="en-US" sz="2000">
                <a:latin typeface="Adelle Sans"/>
              </a:rPr>
              <a:t>Work in progress</a:t>
            </a:r>
          </a:p>
          <a:p>
            <a:pPr marL="800100" lvl="1" indent="-342900">
              <a:spcBef>
                <a:spcPts val="1200"/>
              </a:spcBef>
              <a:buFont typeface="Arial" panose="020B0604020202020204" pitchFamily="34" charset="0"/>
              <a:buChar char="•"/>
            </a:pPr>
            <a:r>
              <a:rPr lang="en-US" sz="2000">
                <a:latin typeface="Adelle Sans"/>
              </a:rPr>
              <a:t>STEP</a:t>
            </a:r>
          </a:p>
          <a:p>
            <a:pPr marL="800100" lvl="1" indent="-342900">
              <a:spcBef>
                <a:spcPts val="1200"/>
              </a:spcBef>
              <a:buFont typeface="Arial" panose="020B0604020202020204" pitchFamily="34" charset="0"/>
              <a:buChar char="•"/>
            </a:pPr>
            <a:r>
              <a:rPr lang="en-US" sz="2000">
                <a:latin typeface="Adelle Sans"/>
              </a:rPr>
              <a:t>CSCU General Education Transfer Credit Alignment Policy</a:t>
            </a:r>
          </a:p>
          <a:p>
            <a:pPr marL="800100" lvl="1" indent="-342900">
              <a:spcBef>
                <a:spcPts val="1200"/>
              </a:spcBef>
              <a:buFont typeface="Arial" panose="020B0604020202020204" pitchFamily="34" charset="0"/>
              <a:buChar char="•"/>
            </a:pPr>
            <a:r>
              <a:rPr lang="en-US" sz="2000">
                <a:latin typeface="Adelle Sans"/>
              </a:rPr>
              <a:t>Universal Transfer Explorer</a:t>
            </a:r>
          </a:p>
          <a:p>
            <a:pPr marL="800100" lvl="1" indent="-342900">
              <a:spcBef>
                <a:spcPts val="1200"/>
              </a:spcBef>
              <a:buFont typeface="Arial" panose="020B0604020202020204" pitchFamily="34" charset="0"/>
              <a:buChar char="•"/>
            </a:pPr>
            <a:r>
              <a:rPr lang="en-US" sz="2000">
                <a:latin typeface="Adelle Sans"/>
              </a:rPr>
              <a:t>Course Articulation and Review Schedule Recommendation</a:t>
            </a:r>
          </a:p>
          <a:p>
            <a:pPr marL="800100" lvl="1" indent="-342900">
              <a:spcBef>
                <a:spcPts val="1200"/>
              </a:spcBef>
              <a:buFont typeface="Arial" panose="020B0604020202020204" pitchFamily="34" charset="0"/>
              <a:buChar char="•"/>
            </a:pPr>
            <a:endParaRPr lang="en-US" sz="2000">
              <a:latin typeface="Adelle Sans" panose="00000500000000000000" pitchFamily="50" charset="0"/>
            </a:endParaRPr>
          </a:p>
        </p:txBody>
      </p:sp>
      <p:pic>
        <p:nvPicPr>
          <p:cNvPr id="5" name="Picture 4" descr="Logo, company name&#10;&#10;Description automatically generated">
            <a:extLst>
              <a:ext uri="{FF2B5EF4-FFF2-40B4-BE49-F238E27FC236}">
                <a16:creationId xmlns:a16="http://schemas.microsoft.com/office/drawing/2014/main" id="{DC4F4052-2023-A2CC-9026-AE6BA88D24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09196"/>
            <a:ext cx="1971058" cy="816712"/>
          </a:xfrm>
          <a:prstGeom prst="rect">
            <a:avLst/>
          </a:prstGeom>
        </p:spPr>
      </p:pic>
      <p:sp>
        <p:nvSpPr>
          <p:cNvPr id="6" name="Parallelogram 5">
            <a:extLst>
              <a:ext uri="{FF2B5EF4-FFF2-40B4-BE49-F238E27FC236}">
                <a16:creationId xmlns:a16="http://schemas.microsoft.com/office/drawing/2014/main" id="{AB2CC5FB-758C-19CA-8E06-71733DBA3B1F}"/>
              </a:ext>
            </a:extLst>
          </p:cNvPr>
          <p:cNvSpPr/>
          <p:nvPr/>
        </p:nvSpPr>
        <p:spPr>
          <a:xfrm>
            <a:off x="-401066" y="74259"/>
            <a:ext cx="5763857" cy="1103957"/>
          </a:xfrm>
          <a:prstGeom prst="parallelogram">
            <a:avLst/>
          </a:prstGeom>
          <a:solidFill>
            <a:srgbClr val="004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Text&#10;&#10;Description automatically generated">
            <a:extLst>
              <a:ext uri="{FF2B5EF4-FFF2-40B4-BE49-F238E27FC236}">
                <a16:creationId xmlns:a16="http://schemas.microsoft.com/office/drawing/2014/main" id="{160B14FA-E784-5D03-EF7F-34C641D115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908" y="207600"/>
            <a:ext cx="4312925" cy="862584"/>
          </a:xfrm>
          <a:prstGeom prst="rect">
            <a:avLst/>
          </a:prstGeom>
        </p:spPr>
      </p:pic>
      <p:sp>
        <p:nvSpPr>
          <p:cNvPr id="11" name="Parallelogram 10">
            <a:extLst>
              <a:ext uri="{FF2B5EF4-FFF2-40B4-BE49-F238E27FC236}">
                <a16:creationId xmlns:a16="http://schemas.microsoft.com/office/drawing/2014/main" id="{08401ABE-658F-A430-92EB-BCC323BEA363}"/>
              </a:ext>
            </a:extLst>
          </p:cNvPr>
          <p:cNvSpPr/>
          <p:nvPr/>
        </p:nvSpPr>
        <p:spPr>
          <a:xfrm>
            <a:off x="5151125" y="65573"/>
            <a:ext cx="7563183" cy="1103957"/>
          </a:xfrm>
          <a:prstGeom prst="parallelogram">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9F858C65-A777-3CA9-8B69-D83728FA9DC0}"/>
              </a:ext>
            </a:extLst>
          </p:cNvPr>
          <p:cNvSpPr txBox="1">
            <a:spLocks/>
          </p:cNvSpPr>
          <p:nvPr/>
        </p:nvSpPr>
        <p:spPr>
          <a:xfrm>
            <a:off x="5631807" y="65573"/>
            <a:ext cx="6131287" cy="4886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latin typeface="Adelle Sans" panose="00000500000000000000" pitchFamily="50" charset="0"/>
              </a:rPr>
              <a:t>Office of Transfer and Articulation</a:t>
            </a:r>
            <a:endParaRPr lang="en-US" sz="2100">
              <a:latin typeface="Adelle Sans" panose="00000500000000000000" pitchFamily="50" charset="0"/>
            </a:endParaRPr>
          </a:p>
        </p:txBody>
      </p:sp>
    </p:spTree>
    <p:extLst>
      <p:ext uri="{BB962C8B-B14F-4D97-AF65-F5344CB8AC3E}">
        <p14:creationId xmlns:p14="http://schemas.microsoft.com/office/powerpoint/2010/main" val="89171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2CD54-479F-5B86-F17C-0BAFA534FCFA}"/>
            </a:ext>
          </a:extLst>
        </p:cNvPr>
        <p:cNvGrpSpPr/>
        <p:nvPr/>
      </p:nvGrpSpPr>
      <p:grpSpPr>
        <a:xfrm>
          <a:off x="0" y="0"/>
          <a:ext cx="0" cy="0"/>
          <a:chOff x="0" y="0"/>
          <a:chExt cx="0" cy="0"/>
        </a:xfrm>
      </p:grpSpPr>
      <p:pic>
        <p:nvPicPr>
          <p:cNvPr id="5" name="Picture 4" descr="Logo, company name&#10;&#10;Description automatically generated">
            <a:extLst>
              <a:ext uri="{FF2B5EF4-FFF2-40B4-BE49-F238E27FC236}">
                <a16:creationId xmlns:a16="http://schemas.microsoft.com/office/drawing/2014/main" id="{B101AD3F-C695-7017-5734-60B21869CF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09196"/>
            <a:ext cx="1971058" cy="816712"/>
          </a:xfrm>
          <a:prstGeom prst="rect">
            <a:avLst/>
          </a:prstGeom>
        </p:spPr>
      </p:pic>
      <p:sp>
        <p:nvSpPr>
          <p:cNvPr id="6" name="Parallelogram 5">
            <a:extLst>
              <a:ext uri="{FF2B5EF4-FFF2-40B4-BE49-F238E27FC236}">
                <a16:creationId xmlns:a16="http://schemas.microsoft.com/office/drawing/2014/main" id="{CA1A9FC4-B99E-0BB8-16B9-1C66954CDA72}"/>
              </a:ext>
            </a:extLst>
          </p:cNvPr>
          <p:cNvSpPr/>
          <p:nvPr/>
        </p:nvSpPr>
        <p:spPr>
          <a:xfrm>
            <a:off x="-401066" y="74259"/>
            <a:ext cx="5763857" cy="1103957"/>
          </a:xfrm>
          <a:prstGeom prst="parallelogram">
            <a:avLst/>
          </a:prstGeom>
          <a:solidFill>
            <a:srgbClr val="004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Text&#10;&#10;Description automatically generated">
            <a:extLst>
              <a:ext uri="{FF2B5EF4-FFF2-40B4-BE49-F238E27FC236}">
                <a16:creationId xmlns:a16="http://schemas.microsoft.com/office/drawing/2014/main" id="{3FF724F8-49C0-1867-4B31-1EB9391415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908" y="207600"/>
            <a:ext cx="4312925" cy="862584"/>
          </a:xfrm>
          <a:prstGeom prst="rect">
            <a:avLst/>
          </a:prstGeom>
        </p:spPr>
      </p:pic>
      <p:sp>
        <p:nvSpPr>
          <p:cNvPr id="11" name="Parallelogram 10">
            <a:extLst>
              <a:ext uri="{FF2B5EF4-FFF2-40B4-BE49-F238E27FC236}">
                <a16:creationId xmlns:a16="http://schemas.microsoft.com/office/drawing/2014/main" id="{53162409-9D4B-E040-CCEA-3D94EF371B89}"/>
              </a:ext>
            </a:extLst>
          </p:cNvPr>
          <p:cNvSpPr/>
          <p:nvPr/>
        </p:nvSpPr>
        <p:spPr>
          <a:xfrm>
            <a:off x="5151125" y="65573"/>
            <a:ext cx="7563183" cy="1103957"/>
          </a:xfrm>
          <a:prstGeom prst="parallelogram">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7C900FD7-F803-A234-A773-23A823795EBF}"/>
              </a:ext>
            </a:extLst>
          </p:cNvPr>
          <p:cNvSpPr txBox="1">
            <a:spLocks/>
          </p:cNvSpPr>
          <p:nvPr/>
        </p:nvSpPr>
        <p:spPr>
          <a:xfrm>
            <a:off x="5631807" y="65573"/>
            <a:ext cx="6131287" cy="4886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latin typeface="Adelle Sans" panose="00000500000000000000" pitchFamily="50" charset="0"/>
              </a:rPr>
              <a:t>Office of Transfer and Articulation</a:t>
            </a:r>
            <a:endParaRPr lang="en-US" sz="2100">
              <a:latin typeface="Adelle Sans" panose="00000500000000000000" pitchFamily="50" charset="0"/>
            </a:endParaRPr>
          </a:p>
        </p:txBody>
      </p:sp>
      <p:pic>
        <p:nvPicPr>
          <p:cNvPr id="3" name="Picture 2">
            <a:extLst>
              <a:ext uri="{FF2B5EF4-FFF2-40B4-BE49-F238E27FC236}">
                <a16:creationId xmlns:a16="http://schemas.microsoft.com/office/drawing/2014/main" id="{D36E699C-B418-B980-EDC0-3ABD3A50544E}"/>
              </a:ext>
            </a:extLst>
          </p:cNvPr>
          <p:cNvPicPr>
            <a:picLocks noChangeAspect="1"/>
          </p:cNvPicPr>
          <p:nvPr/>
        </p:nvPicPr>
        <p:blipFill>
          <a:blip r:embed="rId5"/>
          <a:stretch>
            <a:fillRect/>
          </a:stretch>
        </p:blipFill>
        <p:spPr>
          <a:xfrm>
            <a:off x="862012" y="1302871"/>
            <a:ext cx="10467975" cy="5400675"/>
          </a:xfrm>
          <a:prstGeom prst="rect">
            <a:avLst/>
          </a:prstGeom>
        </p:spPr>
      </p:pic>
    </p:spTree>
    <p:extLst>
      <p:ext uri="{BB962C8B-B14F-4D97-AF65-F5344CB8AC3E}">
        <p14:creationId xmlns:p14="http://schemas.microsoft.com/office/powerpoint/2010/main" val="3132478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596CFA-52A3-EF4F-91CE-6FF34DA421A5}"/>
            </a:ext>
          </a:extLst>
        </p:cNvPr>
        <p:cNvGrpSpPr/>
        <p:nvPr/>
      </p:nvGrpSpPr>
      <p:grpSpPr>
        <a:xfrm>
          <a:off x="0" y="0"/>
          <a:ext cx="0" cy="0"/>
          <a:chOff x="0" y="0"/>
          <a:chExt cx="0" cy="0"/>
        </a:xfrm>
      </p:grpSpPr>
      <p:sp>
        <p:nvSpPr>
          <p:cNvPr id="4" name="Parallelogram 3">
            <a:extLst>
              <a:ext uri="{FF2B5EF4-FFF2-40B4-BE49-F238E27FC236}">
                <a16:creationId xmlns:a16="http://schemas.microsoft.com/office/drawing/2014/main" id="{AC1E1F4E-04D3-2EC5-BE67-E9CA01116CCA}"/>
              </a:ext>
            </a:extLst>
          </p:cNvPr>
          <p:cNvSpPr/>
          <p:nvPr/>
        </p:nvSpPr>
        <p:spPr>
          <a:xfrm>
            <a:off x="-401066" y="74259"/>
            <a:ext cx="5763857" cy="1103957"/>
          </a:xfrm>
          <a:prstGeom prst="parallelogram">
            <a:avLst/>
          </a:prstGeom>
          <a:solidFill>
            <a:srgbClr val="004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Text&#10;&#10;Description automatically generated">
            <a:extLst>
              <a:ext uri="{FF2B5EF4-FFF2-40B4-BE49-F238E27FC236}">
                <a16:creationId xmlns:a16="http://schemas.microsoft.com/office/drawing/2014/main" id="{9D5A7FA1-665D-0EA8-2AE9-378F86A87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908" y="207600"/>
            <a:ext cx="4312925" cy="862584"/>
          </a:xfrm>
          <a:prstGeom prst="rect">
            <a:avLst/>
          </a:prstGeom>
        </p:spPr>
      </p:pic>
      <p:sp>
        <p:nvSpPr>
          <p:cNvPr id="9" name="Parallelogram 8">
            <a:extLst>
              <a:ext uri="{FF2B5EF4-FFF2-40B4-BE49-F238E27FC236}">
                <a16:creationId xmlns:a16="http://schemas.microsoft.com/office/drawing/2014/main" id="{801A3F8A-0DC1-2F9B-0355-091AE0D829E3}"/>
              </a:ext>
            </a:extLst>
          </p:cNvPr>
          <p:cNvSpPr/>
          <p:nvPr/>
        </p:nvSpPr>
        <p:spPr>
          <a:xfrm>
            <a:off x="5196854" y="74259"/>
            <a:ext cx="7480922" cy="1103957"/>
          </a:xfrm>
          <a:prstGeom prst="parallelogram">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0F502E-EE4F-5C5C-32F7-37FF7856B0EF}"/>
              </a:ext>
            </a:extLst>
          </p:cNvPr>
          <p:cNvSpPr txBox="1">
            <a:spLocks/>
          </p:cNvSpPr>
          <p:nvPr/>
        </p:nvSpPr>
        <p:spPr>
          <a:xfrm>
            <a:off x="5489250" y="260092"/>
            <a:ext cx="6485499" cy="75760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a:latin typeface="Adelle Sans"/>
              </a:rPr>
              <a:t>Strategic Transfer Engagement Plan (STEP)</a:t>
            </a:r>
          </a:p>
          <a:p>
            <a:r>
              <a:rPr lang="en-US" sz="1600" i="1">
                <a:ea typeface="+mj-lt"/>
                <a:cs typeface="+mj-lt"/>
              </a:rPr>
              <a:t>https://www.ct.edu/transfer/step</a:t>
            </a:r>
            <a:endParaRPr lang="en-US" sz="1600" i="1">
              <a:ea typeface="Calibri Light"/>
              <a:cs typeface="Calibri Light"/>
            </a:endParaRPr>
          </a:p>
        </p:txBody>
      </p:sp>
      <p:pic>
        <p:nvPicPr>
          <p:cNvPr id="10" name="Picture 9" descr="A step to transfer with a college&#10;&#10;AI-generated content may be incorrect.">
            <a:extLst>
              <a:ext uri="{FF2B5EF4-FFF2-40B4-BE49-F238E27FC236}">
                <a16:creationId xmlns:a16="http://schemas.microsoft.com/office/drawing/2014/main" id="{7148B800-E9C6-A3A9-D034-4C9B7584C22C}"/>
              </a:ext>
            </a:extLst>
          </p:cNvPr>
          <p:cNvPicPr>
            <a:picLocks noChangeAspect="1"/>
          </p:cNvPicPr>
          <p:nvPr/>
        </p:nvPicPr>
        <p:blipFill>
          <a:blip r:embed="rId3"/>
          <a:stretch>
            <a:fillRect/>
          </a:stretch>
        </p:blipFill>
        <p:spPr>
          <a:xfrm>
            <a:off x="0" y="1195021"/>
            <a:ext cx="12192000" cy="5658583"/>
          </a:xfrm>
          <a:prstGeom prst="rect">
            <a:avLst/>
          </a:prstGeom>
        </p:spPr>
      </p:pic>
    </p:spTree>
    <p:extLst>
      <p:ext uri="{BB962C8B-B14F-4D97-AF65-F5344CB8AC3E}">
        <p14:creationId xmlns:p14="http://schemas.microsoft.com/office/powerpoint/2010/main" val="3537771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rallelogram 3">
            <a:extLst>
              <a:ext uri="{FF2B5EF4-FFF2-40B4-BE49-F238E27FC236}">
                <a16:creationId xmlns:a16="http://schemas.microsoft.com/office/drawing/2014/main" id="{EAF837A8-19A3-8AC4-BF8E-A955F62FF173}"/>
              </a:ext>
            </a:extLst>
          </p:cNvPr>
          <p:cNvSpPr/>
          <p:nvPr/>
        </p:nvSpPr>
        <p:spPr>
          <a:xfrm>
            <a:off x="-401066" y="74259"/>
            <a:ext cx="5763857" cy="1103957"/>
          </a:xfrm>
          <a:prstGeom prst="parallelogram">
            <a:avLst/>
          </a:prstGeom>
          <a:solidFill>
            <a:srgbClr val="004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Text&#10;&#10;Description automatically generated">
            <a:extLst>
              <a:ext uri="{FF2B5EF4-FFF2-40B4-BE49-F238E27FC236}">
                <a16:creationId xmlns:a16="http://schemas.microsoft.com/office/drawing/2014/main" id="{4D9EBC82-C1B5-5097-3AFF-981622DBFC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908" y="207600"/>
            <a:ext cx="4312925" cy="862584"/>
          </a:xfrm>
          <a:prstGeom prst="rect">
            <a:avLst/>
          </a:prstGeom>
        </p:spPr>
      </p:pic>
      <p:sp>
        <p:nvSpPr>
          <p:cNvPr id="9" name="Parallelogram 8">
            <a:extLst>
              <a:ext uri="{FF2B5EF4-FFF2-40B4-BE49-F238E27FC236}">
                <a16:creationId xmlns:a16="http://schemas.microsoft.com/office/drawing/2014/main" id="{C635DD62-6C19-5C0B-7B99-4AE22F9B4334}"/>
              </a:ext>
            </a:extLst>
          </p:cNvPr>
          <p:cNvSpPr/>
          <p:nvPr/>
        </p:nvSpPr>
        <p:spPr>
          <a:xfrm>
            <a:off x="5196854" y="74259"/>
            <a:ext cx="7480922" cy="1103957"/>
          </a:xfrm>
          <a:prstGeom prst="parallelogram">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9A24CE8-0A67-8F51-024B-B5EFF6B2C94A}"/>
              </a:ext>
            </a:extLst>
          </p:cNvPr>
          <p:cNvSpPr txBox="1"/>
          <p:nvPr/>
        </p:nvSpPr>
        <p:spPr>
          <a:xfrm>
            <a:off x="1108664" y="1840101"/>
            <a:ext cx="9767153" cy="584775"/>
          </a:xfrm>
          <a:prstGeom prst="rect">
            <a:avLst/>
          </a:prstGeom>
          <a:noFill/>
        </p:spPr>
        <p:txBody>
          <a:bodyPr wrap="square" lIns="91440" tIns="45720" rIns="91440" bIns="45720" anchor="t">
            <a:spAutoFit/>
          </a:bodyPr>
          <a:lstStyle/>
          <a:p>
            <a:pPr>
              <a:spcAft>
                <a:spcPts val="1800"/>
              </a:spcAft>
            </a:pPr>
            <a:r>
              <a:rPr lang="en-US" sz="3200" b="1" i="1">
                <a:solidFill>
                  <a:srgbClr val="00418F"/>
                </a:solidFill>
                <a:latin typeface="Adelle Sans"/>
                <a:ea typeface="Calibri"/>
                <a:cs typeface="Times New Roman"/>
              </a:rPr>
              <a:t>What is STEP?</a:t>
            </a:r>
            <a:endParaRPr lang="en-US" sz="3200" b="1" i="1">
              <a:solidFill>
                <a:srgbClr val="00418F"/>
              </a:solidFill>
              <a:effectLst/>
              <a:latin typeface="Adelle Sans"/>
              <a:ea typeface="Calibri"/>
              <a:cs typeface="Times New Roman"/>
            </a:endParaRPr>
          </a:p>
        </p:txBody>
      </p:sp>
      <p:sp>
        <p:nvSpPr>
          <p:cNvPr id="3" name="TextBox 2">
            <a:extLst>
              <a:ext uri="{FF2B5EF4-FFF2-40B4-BE49-F238E27FC236}">
                <a16:creationId xmlns:a16="http://schemas.microsoft.com/office/drawing/2014/main" id="{E6135481-3B44-C575-1570-A9AC20B110E7}"/>
              </a:ext>
            </a:extLst>
          </p:cNvPr>
          <p:cNvSpPr txBox="1"/>
          <p:nvPr/>
        </p:nvSpPr>
        <p:spPr>
          <a:xfrm>
            <a:off x="1360581" y="4184939"/>
            <a:ext cx="8271640" cy="923330"/>
          </a:xfrm>
          <a:prstGeom prst="rect">
            <a:avLst/>
          </a:prstGeom>
          <a:noFill/>
        </p:spPr>
        <p:txBody>
          <a:bodyPr wrap="square" lIns="91440" tIns="45720" rIns="91440" bIns="45720" anchor="t">
            <a:spAutoFit/>
          </a:bodyPr>
          <a:lstStyle/>
          <a:p>
            <a:pPr marL="285750" indent="-285750">
              <a:buFont typeface="Arial,Sans-Serif" panose="020B0604020202020204" pitchFamily="34" charset="0"/>
              <a:buChar char="•"/>
            </a:pPr>
            <a:r>
              <a:rPr lang="en-US">
                <a:solidFill>
                  <a:srgbClr val="2D2F32"/>
                </a:solidFill>
                <a:latin typeface="Adelle Sans"/>
                <a:cs typeface="Arial"/>
              </a:rPr>
              <a:t>Increase vertical transfer rates from CT State to CSCU institutions</a:t>
            </a:r>
            <a:endParaRPr lang="en-US">
              <a:latin typeface="Adelle Sans"/>
              <a:cs typeface="Arial"/>
            </a:endParaRPr>
          </a:p>
          <a:p>
            <a:pPr marL="285750" indent="-285750">
              <a:buFont typeface="Arial,Sans-Serif" panose="020B0604020202020204" pitchFamily="34" charset="0"/>
              <a:buChar char="•"/>
            </a:pPr>
            <a:r>
              <a:rPr lang="en-US">
                <a:solidFill>
                  <a:srgbClr val="2D2F32"/>
                </a:solidFill>
                <a:latin typeface="Adelle Sans"/>
                <a:cs typeface="Arial"/>
              </a:rPr>
              <a:t>Increase baccalaureate degree completion at CSCU institutions by 7% by 2030</a:t>
            </a:r>
            <a:endParaRPr lang="en-US">
              <a:latin typeface="Adelle Sans"/>
            </a:endParaRPr>
          </a:p>
          <a:p>
            <a:pPr marL="285750" indent="-285750">
              <a:buFont typeface="Arial" panose="020B0604020202020204" pitchFamily="34" charset="0"/>
              <a:buChar char="•"/>
            </a:pPr>
            <a:endParaRPr lang="en-US">
              <a:latin typeface="Adelle Sans" pitchFamily="2" charset="77"/>
            </a:endParaRPr>
          </a:p>
        </p:txBody>
      </p:sp>
      <p:sp>
        <p:nvSpPr>
          <p:cNvPr id="2" name="Title 1">
            <a:extLst>
              <a:ext uri="{FF2B5EF4-FFF2-40B4-BE49-F238E27FC236}">
                <a16:creationId xmlns:a16="http://schemas.microsoft.com/office/drawing/2014/main" id="{6ABAED3E-6852-6D24-E502-DFFE1675721F}"/>
              </a:ext>
            </a:extLst>
          </p:cNvPr>
          <p:cNvSpPr txBox="1">
            <a:spLocks/>
          </p:cNvSpPr>
          <p:nvPr/>
        </p:nvSpPr>
        <p:spPr>
          <a:xfrm>
            <a:off x="5489250" y="260092"/>
            <a:ext cx="6485499" cy="75760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a:latin typeface="Adelle Sans"/>
              </a:rPr>
              <a:t>Strategic Transfer Engagement Plan (STEP)</a:t>
            </a:r>
            <a:endParaRPr lang="en-US"/>
          </a:p>
        </p:txBody>
      </p:sp>
      <p:sp>
        <p:nvSpPr>
          <p:cNvPr id="5" name="TextBox 4">
            <a:extLst>
              <a:ext uri="{FF2B5EF4-FFF2-40B4-BE49-F238E27FC236}">
                <a16:creationId xmlns:a16="http://schemas.microsoft.com/office/drawing/2014/main" id="{919996D4-4B7B-AC88-4CA9-A8BF3B9E0CB6}"/>
              </a:ext>
            </a:extLst>
          </p:cNvPr>
          <p:cNvSpPr txBox="1"/>
          <p:nvPr/>
        </p:nvSpPr>
        <p:spPr>
          <a:xfrm>
            <a:off x="1108663" y="3425783"/>
            <a:ext cx="9767153" cy="584775"/>
          </a:xfrm>
          <a:prstGeom prst="rect">
            <a:avLst/>
          </a:prstGeom>
          <a:noFill/>
        </p:spPr>
        <p:txBody>
          <a:bodyPr wrap="square" lIns="91440" tIns="45720" rIns="91440" bIns="45720" anchor="t">
            <a:spAutoFit/>
          </a:bodyPr>
          <a:lstStyle/>
          <a:p>
            <a:pPr>
              <a:spcAft>
                <a:spcPts val="1800"/>
              </a:spcAft>
            </a:pPr>
            <a:r>
              <a:rPr lang="en-US" sz="3200" b="1" i="1">
                <a:solidFill>
                  <a:srgbClr val="00418F"/>
                </a:solidFill>
                <a:latin typeface="Adelle Sans"/>
                <a:ea typeface="Calibri"/>
                <a:cs typeface="Times New Roman"/>
              </a:rPr>
              <a:t>What is the Goal?</a:t>
            </a:r>
            <a:endParaRPr lang="en-US" sz="3200" b="1" i="1">
              <a:solidFill>
                <a:srgbClr val="00418F"/>
              </a:solidFill>
              <a:effectLst/>
              <a:latin typeface="Adelle Sans"/>
              <a:ea typeface="Calibri"/>
              <a:cs typeface="Times New Roman"/>
            </a:endParaRPr>
          </a:p>
        </p:txBody>
      </p:sp>
      <p:sp>
        <p:nvSpPr>
          <p:cNvPr id="7" name="TextBox 6">
            <a:extLst>
              <a:ext uri="{FF2B5EF4-FFF2-40B4-BE49-F238E27FC236}">
                <a16:creationId xmlns:a16="http://schemas.microsoft.com/office/drawing/2014/main" id="{B7E3F5C5-5C93-C723-D062-68715D99D65E}"/>
              </a:ext>
            </a:extLst>
          </p:cNvPr>
          <p:cNvSpPr txBox="1"/>
          <p:nvPr/>
        </p:nvSpPr>
        <p:spPr>
          <a:xfrm>
            <a:off x="1446845" y="2424876"/>
            <a:ext cx="8271640" cy="1200329"/>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US">
                <a:solidFill>
                  <a:srgbClr val="2D2F32"/>
                </a:solidFill>
                <a:latin typeface="Adelle Sans"/>
                <a:ea typeface="+mn-lt"/>
                <a:cs typeface="+mn-lt"/>
              </a:rPr>
              <a:t>A comprehensive plan to identify CT State students’ transfer intentions, determine where they would like to transfer, when they would like to transfer by, and identify the academic area that they are interested in.</a:t>
            </a:r>
            <a:endParaRPr lang="en-US">
              <a:solidFill>
                <a:srgbClr val="2D2F32"/>
              </a:solidFill>
              <a:latin typeface="Adelle Sans"/>
              <a:ea typeface="Calibri"/>
              <a:cs typeface="Calibri"/>
            </a:endParaRPr>
          </a:p>
          <a:p>
            <a:pPr marL="285750" indent="-285750">
              <a:buFont typeface="Arial" panose="020B0604020202020204" pitchFamily="34" charset="0"/>
              <a:buChar char="•"/>
            </a:pPr>
            <a:endParaRPr lang="en-US">
              <a:solidFill>
                <a:srgbClr val="2D2F32"/>
              </a:solidFill>
              <a:latin typeface="Adelle Sans"/>
              <a:ea typeface="Calibri"/>
              <a:cs typeface="Calibri"/>
            </a:endParaRPr>
          </a:p>
        </p:txBody>
      </p:sp>
    </p:spTree>
    <p:extLst>
      <p:ext uri="{BB962C8B-B14F-4D97-AF65-F5344CB8AC3E}">
        <p14:creationId xmlns:p14="http://schemas.microsoft.com/office/powerpoint/2010/main" val="3719722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rallelogram 3">
            <a:extLst>
              <a:ext uri="{FF2B5EF4-FFF2-40B4-BE49-F238E27FC236}">
                <a16:creationId xmlns:a16="http://schemas.microsoft.com/office/drawing/2014/main" id="{EAF837A8-19A3-8AC4-BF8E-A955F62FF173}"/>
              </a:ext>
            </a:extLst>
          </p:cNvPr>
          <p:cNvSpPr/>
          <p:nvPr/>
        </p:nvSpPr>
        <p:spPr>
          <a:xfrm>
            <a:off x="-401066" y="74259"/>
            <a:ext cx="5763857" cy="1103957"/>
          </a:xfrm>
          <a:prstGeom prst="parallelogram">
            <a:avLst/>
          </a:prstGeom>
          <a:solidFill>
            <a:srgbClr val="004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Text&#10;&#10;Description automatically generated">
            <a:extLst>
              <a:ext uri="{FF2B5EF4-FFF2-40B4-BE49-F238E27FC236}">
                <a16:creationId xmlns:a16="http://schemas.microsoft.com/office/drawing/2014/main" id="{4D9EBC82-C1B5-5097-3AFF-981622DBFC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908" y="207600"/>
            <a:ext cx="4312925" cy="862584"/>
          </a:xfrm>
          <a:prstGeom prst="rect">
            <a:avLst/>
          </a:prstGeom>
        </p:spPr>
      </p:pic>
      <p:sp>
        <p:nvSpPr>
          <p:cNvPr id="9" name="Parallelogram 8">
            <a:extLst>
              <a:ext uri="{FF2B5EF4-FFF2-40B4-BE49-F238E27FC236}">
                <a16:creationId xmlns:a16="http://schemas.microsoft.com/office/drawing/2014/main" id="{C635DD62-6C19-5C0B-7B99-4AE22F9B4334}"/>
              </a:ext>
            </a:extLst>
          </p:cNvPr>
          <p:cNvSpPr/>
          <p:nvPr/>
        </p:nvSpPr>
        <p:spPr>
          <a:xfrm>
            <a:off x="5196854" y="74259"/>
            <a:ext cx="7480922" cy="1103957"/>
          </a:xfrm>
          <a:prstGeom prst="parallelogram">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9A24CE8-0A67-8F51-024B-B5EFF6B2C94A}"/>
              </a:ext>
            </a:extLst>
          </p:cNvPr>
          <p:cNvSpPr txBox="1"/>
          <p:nvPr/>
        </p:nvSpPr>
        <p:spPr>
          <a:xfrm>
            <a:off x="1031172" y="1530135"/>
            <a:ext cx="9767153" cy="584775"/>
          </a:xfrm>
          <a:prstGeom prst="rect">
            <a:avLst/>
          </a:prstGeom>
          <a:noFill/>
        </p:spPr>
        <p:txBody>
          <a:bodyPr wrap="square" lIns="91440" tIns="45720" rIns="91440" bIns="45720" anchor="t">
            <a:spAutoFit/>
          </a:bodyPr>
          <a:lstStyle/>
          <a:p>
            <a:pPr>
              <a:spcAft>
                <a:spcPts val="1800"/>
              </a:spcAft>
            </a:pPr>
            <a:r>
              <a:rPr lang="en-US" sz="3200" b="1" i="1">
                <a:solidFill>
                  <a:srgbClr val="00418F"/>
                </a:solidFill>
                <a:latin typeface="Adelle Sans"/>
                <a:ea typeface="Calibri"/>
                <a:cs typeface="Times New Roman"/>
              </a:rPr>
              <a:t>Testing Approach for STEP </a:t>
            </a:r>
            <a:endParaRPr lang="en-US" sz="3200" b="1" i="1">
              <a:solidFill>
                <a:srgbClr val="00418F"/>
              </a:solidFill>
              <a:effectLst/>
              <a:latin typeface="Adelle Sans"/>
              <a:ea typeface="Calibri"/>
              <a:cs typeface="Times New Roman"/>
            </a:endParaRPr>
          </a:p>
        </p:txBody>
      </p:sp>
      <p:sp>
        <p:nvSpPr>
          <p:cNvPr id="2" name="Title 1">
            <a:extLst>
              <a:ext uri="{FF2B5EF4-FFF2-40B4-BE49-F238E27FC236}">
                <a16:creationId xmlns:a16="http://schemas.microsoft.com/office/drawing/2014/main" id="{6ABAED3E-6852-6D24-E502-DFFE1675721F}"/>
              </a:ext>
            </a:extLst>
          </p:cNvPr>
          <p:cNvSpPr txBox="1">
            <a:spLocks/>
          </p:cNvSpPr>
          <p:nvPr/>
        </p:nvSpPr>
        <p:spPr>
          <a:xfrm>
            <a:off x="5489250" y="260092"/>
            <a:ext cx="6485499" cy="75760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a:latin typeface="Adelle Sans"/>
              </a:rPr>
              <a:t>Strategic Transfer Engagement Plan (STEP)</a:t>
            </a:r>
            <a:endParaRPr lang="en-US"/>
          </a:p>
        </p:txBody>
      </p:sp>
      <p:sp>
        <p:nvSpPr>
          <p:cNvPr id="7" name="TextBox 6">
            <a:extLst>
              <a:ext uri="{FF2B5EF4-FFF2-40B4-BE49-F238E27FC236}">
                <a16:creationId xmlns:a16="http://schemas.microsoft.com/office/drawing/2014/main" id="{B7E3F5C5-5C93-C723-D062-68715D99D65E}"/>
              </a:ext>
            </a:extLst>
          </p:cNvPr>
          <p:cNvSpPr txBox="1"/>
          <p:nvPr/>
        </p:nvSpPr>
        <p:spPr>
          <a:xfrm>
            <a:off x="1511421" y="2218232"/>
            <a:ext cx="8271640" cy="4801314"/>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US">
                <a:solidFill>
                  <a:srgbClr val="000000"/>
                </a:solidFill>
                <a:latin typeface="Adelle Sans"/>
                <a:cs typeface="Calibri"/>
              </a:rPr>
              <a:t>Testing is being approached using improvement science – small tests of change (National Association of Higher Education Systems aka NASH) </a:t>
            </a:r>
            <a:br>
              <a:rPr lang="en-US"/>
            </a:br>
            <a:endParaRPr lang="en-US">
              <a:solidFill>
                <a:srgbClr val="000000"/>
              </a:solidFill>
              <a:latin typeface="Adelle Sans" pitchFamily="2" charset="77"/>
              <a:cs typeface="Calibri"/>
            </a:endParaRPr>
          </a:p>
          <a:p>
            <a:pPr marL="285750" indent="-285750">
              <a:buFont typeface="Arial" panose="020B0604020202020204" pitchFamily="34" charset="0"/>
              <a:buChar char="•"/>
            </a:pPr>
            <a:r>
              <a:rPr lang="en-US">
                <a:latin typeface="Adelle Sans"/>
                <a:cs typeface="Calibri"/>
              </a:rPr>
              <a:t>Testing began in Spring 2024</a:t>
            </a:r>
          </a:p>
          <a:p>
            <a:pPr marL="742950" lvl="1" indent="-285750">
              <a:buFont typeface="Courier New" panose="020B0604020202020204" pitchFamily="34" charset="0"/>
              <a:buChar char="o"/>
            </a:pPr>
            <a:r>
              <a:rPr lang="en-US">
                <a:latin typeface="Adelle Sans"/>
                <a:cs typeface="Calibri"/>
              </a:rPr>
              <a:t>March 24 with 5 GP advisors at Tunxis and expanded to include 5 GP Advisors at Naugatuck in June 24. </a:t>
            </a:r>
            <a:endParaRPr lang="en-US">
              <a:latin typeface="Calibri" panose="020F0502020204030204"/>
              <a:cs typeface="Calibri"/>
            </a:endParaRPr>
          </a:p>
          <a:p>
            <a:pPr marL="742950" lvl="1" indent="-285750">
              <a:buFont typeface="Courier New" panose="020B0604020202020204" pitchFamily="34" charset="0"/>
              <a:buChar char="o"/>
            </a:pPr>
            <a:r>
              <a:rPr lang="en-US">
                <a:latin typeface="Adelle Sans"/>
                <a:cs typeface="Calibri"/>
              </a:rPr>
              <a:t>In the Spring/Summer </a:t>
            </a:r>
            <a:r>
              <a:rPr lang="en-US" b="1">
                <a:latin typeface="Adelle Sans"/>
                <a:cs typeface="Calibri"/>
              </a:rPr>
              <a:t>64</a:t>
            </a:r>
            <a:r>
              <a:rPr lang="en-US">
                <a:latin typeface="Adelle Sans"/>
                <a:cs typeface="Calibri"/>
              </a:rPr>
              <a:t> </a:t>
            </a:r>
            <a:r>
              <a:rPr lang="en-US" b="1" i="1">
                <a:latin typeface="Adelle Sans"/>
                <a:cs typeface="Calibri"/>
              </a:rPr>
              <a:t>STEP Transfer Intent Forms </a:t>
            </a:r>
            <a:r>
              <a:rPr lang="en-US">
                <a:latin typeface="Adelle Sans"/>
                <a:cs typeface="Calibri"/>
              </a:rPr>
              <a:t>were completed. </a:t>
            </a:r>
            <a:br>
              <a:rPr lang="en-US">
                <a:latin typeface="Adelle Sans"/>
                <a:cs typeface="Calibri"/>
              </a:rPr>
            </a:br>
            <a:endParaRPr lang="en-US">
              <a:cs typeface="Calibri" panose="020F0502020204030204"/>
            </a:endParaRPr>
          </a:p>
          <a:p>
            <a:pPr marL="285750" indent="-285750">
              <a:buFont typeface="Arial" panose="020B0604020202020204" pitchFamily="34" charset="0"/>
              <a:buChar char="•"/>
            </a:pPr>
            <a:r>
              <a:rPr lang="en-US">
                <a:latin typeface="Adelle Sans"/>
                <a:cs typeface="Calibri"/>
              </a:rPr>
              <a:t>Expanded Testing for the Fall 2024 at Tunxis to all enrolled students with 0-30 credits </a:t>
            </a:r>
          </a:p>
          <a:p>
            <a:pPr marL="742950" lvl="1" indent="-285750">
              <a:buFont typeface="Courier New" panose="020B0604020202020204" pitchFamily="34" charset="0"/>
              <a:buChar char="o"/>
            </a:pPr>
            <a:r>
              <a:rPr lang="en-US">
                <a:latin typeface="Adelle Sans"/>
                <a:cs typeface="Calibri"/>
              </a:rPr>
              <a:t>Leveraging CCS 1001 to get STEP resources to students- Week 13</a:t>
            </a:r>
            <a:endParaRPr lang="en-US">
              <a:cs typeface="Calibri" panose="020F0502020204030204"/>
            </a:endParaRPr>
          </a:p>
          <a:p>
            <a:pPr marL="742950" lvl="1" indent="-285750">
              <a:buFont typeface="Courier New" panose="020B0604020202020204" pitchFamily="34" charset="0"/>
              <a:buChar char="o"/>
            </a:pPr>
            <a:r>
              <a:rPr lang="en-US">
                <a:latin typeface="Adelle Sans"/>
                <a:cs typeface="Calibri"/>
              </a:rPr>
              <a:t>Meeting bi-weekly with CAL and GPA II  </a:t>
            </a:r>
            <a:br>
              <a:rPr lang="en-US">
                <a:latin typeface="Adelle Sans"/>
                <a:cs typeface="Calibri"/>
              </a:rPr>
            </a:br>
            <a:endParaRPr lang="en-US">
              <a:latin typeface="Adelle Sans"/>
              <a:cs typeface="Calibri"/>
            </a:endParaRPr>
          </a:p>
          <a:p>
            <a:pPr marL="285750" indent="-285750">
              <a:buFont typeface="Arial" panose="020B0604020202020204" pitchFamily="34" charset="0"/>
              <a:buChar char="•"/>
            </a:pPr>
            <a:r>
              <a:rPr lang="en-US">
                <a:latin typeface="Calibri"/>
                <a:ea typeface="Calibri"/>
                <a:cs typeface="Calibri"/>
              </a:rPr>
              <a:t>As of February 7, </a:t>
            </a:r>
            <a:r>
              <a:rPr lang="en-US" b="1">
                <a:latin typeface="Calibri"/>
                <a:ea typeface="Calibri"/>
                <a:cs typeface="Calibri"/>
              </a:rPr>
              <a:t>926 STEP Transfer Intent forms </a:t>
            </a:r>
            <a:r>
              <a:rPr lang="en-US">
                <a:latin typeface="Calibri"/>
                <a:ea typeface="Calibri"/>
                <a:cs typeface="Calibri"/>
              </a:rPr>
              <a:t>(838 individual students) - this includes the original 64 from Spring testing</a:t>
            </a:r>
            <a:br>
              <a:rPr lang="en-US">
                <a:latin typeface="Adelle Sans"/>
                <a:cs typeface="Calibri"/>
              </a:rPr>
            </a:br>
            <a:endParaRPr lang="en-US">
              <a:latin typeface="Adelle Sans"/>
              <a:cs typeface="Calibri"/>
            </a:endParaRPr>
          </a:p>
          <a:p>
            <a:endParaRPr lang="en-US">
              <a:latin typeface="Calibri"/>
              <a:cs typeface="Calibri"/>
            </a:endParaRPr>
          </a:p>
        </p:txBody>
      </p:sp>
    </p:spTree>
    <p:extLst>
      <p:ext uri="{BB962C8B-B14F-4D97-AF65-F5344CB8AC3E}">
        <p14:creationId xmlns:p14="http://schemas.microsoft.com/office/powerpoint/2010/main" val="360809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9771BC-D9F9-BEA7-3762-5C6CF8262EBE}"/>
            </a:ext>
          </a:extLst>
        </p:cNvPr>
        <p:cNvGrpSpPr/>
        <p:nvPr/>
      </p:nvGrpSpPr>
      <p:grpSpPr>
        <a:xfrm>
          <a:off x="0" y="0"/>
          <a:ext cx="0" cy="0"/>
          <a:chOff x="0" y="0"/>
          <a:chExt cx="0" cy="0"/>
        </a:xfrm>
      </p:grpSpPr>
      <p:sp>
        <p:nvSpPr>
          <p:cNvPr id="4" name="Parallelogram 3">
            <a:extLst>
              <a:ext uri="{FF2B5EF4-FFF2-40B4-BE49-F238E27FC236}">
                <a16:creationId xmlns:a16="http://schemas.microsoft.com/office/drawing/2014/main" id="{152D7A66-AA86-9172-47C6-9F2678D8D626}"/>
              </a:ext>
            </a:extLst>
          </p:cNvPr>
          <p:cNvSpPr/>
          <p:nvPr/>
        </p:nvSpPr>
        <p:spPr>
          <a:xfrm>
            <a:off x="-401066" y="74259"/>
            <a:ext cx="5763857" cy="1103957"/>
          </a:xfrm>
          <a:prstGeom prst="parallelogram">
            <a:avLst/>
          </a:prstGeom>
          <a:solidFill>
            <a:srgbClr val="004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Text&#10;&#10;Description automatically generated">
            <a:extLst>
              <a:ext uri="{FF2B5EF4-FFF2-40B4-BE49-F238E27FC236}">
                <a16:creationId xmlns:a16="http://schemas.microsoft.com/office/drawing/2014/main" id="{C9B7A041-F434-10A3-8D9A-1A2A6C4EAE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908" y="207600"/>
            <a:ext cx="4312925" cy="862584"/>
          </a:xfrm>
          <a:prstGeom prst="rect">
            <a:avLst/>
          </a:prstGeom>
        </p:spPr>
      </p:pic>
      <p:sp>
        <p:nvSpPr>
          <p:cNvPr id="9" name="Parallelogram 8">
            <a:extLst>
              <a:ext uri="{FF2B5EF4-FFF2-40B4-BE49-F238E27FC236}">
                <a16:creationId xmlns:a16="http://schemas.microsoft.com/office/drawing/2014/main" id="{8611BB98-B5B9-DEF8-0E31-D24C1478324B}"/>
              </a:ext>
            </a:extLst>
          </p:cNvPr>
          <p:cNvSpPr/>
          <p:nvPr/>
        </p:nvSpPr>
        <p:spPr>
          <a:xfrm>
            <a:off x="5196854" y="74259"/>
            <a:ext cx="7480922" cy="1103957"/>
          </a:xfrm>
          <a:prstGeom prst="parallelogram">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ABB19C-12CD-1675-E42F-D3AB5DC991A5}"/>
              </a:ext>
            </a:extLst>
          </p:cNvPr>
          <p:cNvSpPr txBox="1">
            <a:spLocks/>
          </p:cNvSpPr>
          <p:nvPr/>
        </p:nvSpPr>
        <p:spPr>
          <a:xfrm>
            <a:off x="5489250" y="260092"/>
            <a:ext cx="6485499" cy="75760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a:latin typeface="Adelle Sans"/>
              </a:rPr>
              <a:t>Strategic Transfer Engagement Plan (STEP)</a:t>
            </a:r>
            <a:endParaRPr lang="en-US"/>
          </a:p>
        </p:txBody>
      </p:sp>
      <p:pic>
        <p:nvPicPr>
          <p:cNvPr id="3" name="Picture 2" descr="A graph with numbers and text&#10;&#10;AI-generated content may be incorrect.">
            <a:extLst>
              <a:ext uri="{FF2B5EF4-FFF2-40B4-BE49-F238E27FC236}">
                <a16:creationId xmlns:a16="http://schemas.microsoft.com/office/drawing/2014/main" id="{75E33C32-90A6-D860-12D4-869289B35004}"/>
              </a:ext>
            </a:extLst>
          </p:cNvPr>
          <p:cNvPicPr>
            <a:picLocks noChangeAspect="1"/>
          </p:cNvPicPr>
          <p:nvPr/>
        </p:nvPicPr>
        <p:blipFill>
          <a:blip r:embed="rId3"/>
          <a:stretch>
            <a:fillRect/>
          </a:stretch>
        </p:blipFill>
        <p:spPr>
          <a:xfrm>
            <a:off x="1843174" y="1170608"/>
            <a:ext cx="8737564" cy="5687391"/>
          </a:xfrm>
          <a:prstGeom prst="rect">
            <a:avLst/>
          </a:prstGeom>
        </p:spPr>
      </p:pic>
    </p:spTree>
    <p:extLst>
      <p:ext uri="{BB962C8B-B14F-4D97-AF65-F5344CB8AC3E}">
        <p14:creationId xmlns:p14="http://schemas.microsoft.com/office/powerpoint/2010/main" val="3127408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E51762-14DF-F3E2-BADC-A0E71B4835E1}"/>
            </a:ext>
          </a:extLst>
        </p:cNvPr>
        <p:cNvGrpSpPr/>
        <p:nvPr/>
      </p:nvGrpSpPr>
      <p:grpSpPr>
        <a:xfrm>
          <a:off x="0" y="0"/>
          <a:ext cx="0" cy="0"/>
          <a:chOff x="0" y="0"/>
          <a:chExt cx="0" cy="0"/>
        </a:xfrm>
      </p:grpSpPr>
      <p:sp>
        <p:nvSpPr>
          <p:cNvPr id="4" name="Parallelogram 3">
            <a:extLst>
              <a:ext uri="{FF2B5EF4-FFF2-40B4-BE49-F238E27FC236}">
                <a16:creationId xmlns:a16="http://schemas.microsoft.com/office/drawing/2014/main" id="{5BE4E708-E3AB-C8D0-6568-D9F7817D991F}"/>
              </a:ext>
            </a:extLst>
          </p:cNvPr>
          <p:cNvSpPr/>
          <p:nvPr/>
        </p:nvSpPr>
        <p:spPr>
          <a:xfrm>
            <a:off x="-401066" y="74259"/>
            <a:ext cx="5763857" cy="1103957"/>
          </a:xfrm>
          <a:prstGeom prst="parallelogram">
            <a:avLst/>
          </a:prstGeom>
          <a:solidFill>
            <a:srgbClr val="004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Text&#10;&#10;Description automatically generated">
            <a:extLst>
              <a:ext uri="{FF2B5EF4-FFF2-40B4-BE49-F238E27FC236}">
                <a16:creationId xmlns:a16="http://schemas.microsoft.com/office/drawing/2014/main" id="{01DFE743-34B7-C3FF-865E-9765A25E43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908" y="207600"/>
            <a:ext cx="4312925" cy="862584"/>
          </a:xfrm>
          <a:prstGeom prst="rect">
            <a:avLst/>
          </a:prstGeom>
        </p:spPr>
      </p:pic>
      <p:sp>
        <p:nvSpPr>
          <p:cNvPr id="9" name="Parallelogram 8">
            <a:extLst>
              <a:ext uri="{FF2B5EF4-FFF2-40B4-BE49-F238E27FC236}">
                <a16:creationId xmlns:a16="http://schemas.microsoft.com/office/drawing/2014/main" id="{7E54F9C8-BC39-A2CD-FACE-D761558B03F8}"/>
              </a:ext>
            </a:extLst>
          </p:cNvPr>
          <p:cNvSpPr/>
          <p:nvPr/>
        </p:nvSpPr>
        <p:spPr>
          <a:xfrm>
            <a:off x="5196854" y="74259"/>
            <a:ext cx="7480922" cy="1103957"/>
          </a:xfrm>
          <a:prstGeom prst="parallelogram">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56BFB2-ECC8-B093-8B39-0EA4C8CB9B7E}"/>
              </a:ext>
            </a:extLst>
          </p:cNvPr>
          <p:cNvSpPr txBox="1">
            <a:spLocks/>
          </p:cNvSpPr>
          <p:nvPr/>
        </p:nvSpPr>
        <p:spPr>
          <a:xfrm>
            <a:off x="5489250" y="260092"/>
            <a:ext cx="6485499" cy="75760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a:latin typeface="Adelle Sans"/>
              </a:rPr>
              <a:t>Strategic Transfer Engagement Plan (STEP)</a:t>
            </a:r>
            <a:endParaRPr lang="en-US"/>
          </a:p>
        </p:txBody>
      </p:sp>
      <p:pic>
        <p:nvPicPr>
          <p:cNvPr id="3" name="Picture 2" descr="A pie chart with numbers and text&#10;&#10;AI-generated content may be incorrect.">
            <a:extLst>
              <a:ext uri="{FF2B5EF4-FFF2-40B4-BE49-F238E27FC236}">
                <a16:creationId xmlns:a16="http://schemas.microsoft.com/office/drawing/2014/main" id="{E1383AE9-913D-46D0-1669-523B7C871C9E}"/>
              </a:ext>
            </a:extLst>
          </p:cNvPr>
          <p:cNvPicPr>
            <a:picLocks noChangeAspect="1"/>
          </p:cNvPicPr>
          <p:nvPr/>
        </p:nvPicPr>
        <p:blipFill>
          <a:blip r:embed="rId3"/>
          <a:stretch>
            <a:fillRect/>
          </a:stretch>
        </p:blipFill>
        <p:spPr>
          <a:xfrm>
            <a:off x="1679249" y="1192696"/>
            <a:ext cx="9242112" cy="5665306"/>
          </a:xfrm>
          <a:prstGeom prst="rect">
            <a:avLst/>
          </a:prstGeom>
        </p:spPr>
      </p:pic>
    </p:spTree>
    <p:extLst>
      <p:ext uri="{BB962C8B-B14F-4D97-AF65-F5344CB8AC3E}">
        <p14:creationId xmlns:p14="http://schemas.microsoft.com/office/powerpoint/2010/main" val="3421314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rallelogram 3">
            <a:extLst>
              <a:ext uri="{FF2B5EF4-FFF2-40B4-BE49-F238E27FC236}">
                <a16:creationId xmlns:a16="http://schemas.microsoft.com/office/drawing/2014/main" id="{EAF837A8-19A3-8AC4-BF8E-A955F62FF173}"/>
              </a:ext>
            </a:extLst>
          </p:cNvPr>
          <p:cNvSpPr/>
          <p:nvPr/>
        </p:nvSpPr>
        <p:spPr>
          <a:xfrm>
            <a:off x="-401066" y="74259"/>
            <a:ext cx="5763857" cy="1103957"/>
          </a:xfrm>
          <a:prstGeom prst="parallelogram">
            <a:avLst/>
          </a:prstGeom>
          <a:solidFill>
            <a:srgbClr val="004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Text&#10;&#10;Description automatically generated">
            <a:extLst>
              <a:ext uri="{FF2B5EF4-FFF2-40B4-BE49-F238E27FC236}">
                <a16:creationId xmlns:a16="http://schemas.microsoft.com/office/drawing/2014/main" id="{4D9EBC82-C1B5-5097-3AFF-981622DBFC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908" y="207600"/>
            <a:ext cx="4312925" cy="862584"/>
          </a:xfrm>
          <a:prstGeom prst="rect">
            <a:avLst/>
          </a:prstGeom>
        </p:spPr>
      </p:pic>
      <p:sp>
        <p:nvSpPr>
          <p:cNvPr id="9" name="Parallelogram 8">
            <a:extLst>
              <a:ext uri="{FF2B5EF4-FFF2-40B4-BE49-F238E27FC236}">
                <a16:creationId xmlns:a16="http://schemas.microsoft.com/office/drawing/2014/main" id="{C635DD62-6C19-5C0B-7B99-4AE22F9B4334}"/>
              </a:ext>
            </a:extLst>
          </p:cNvPr>
          <p:cNvSpPr/>
          <p:nvPr/>
        </p:nvSpPr>
        <p:spPr>
          <a:xfrm>
            <a:off x="5196854" y="74259"/>
            <a:ext cx="7480922" cy="1103957"/>
          </a:xfrm>
          <a:prstGeom prst="parallelogram">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BAED3E-6852-6D24-E502-DFFE1675721F}"/>
              </a:ext>
            </a:extLst>
          </p:cNvPr>
          <p:cNvSpPr txBox="1">
            <a:spLocks/>
          </p:cNvSpPr>
          <p:nvPr/>
        </p:nvSpPr>
        <p:spPr>
          <a:xfrm>
            <a:off x="5489250" y="260092"/>
            <a:ext cx="6485499" cy="75760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a:latin typeface="Adelle Sans"/>
              </a:rPr>
              <a:t>Strategic Transfer Engagement Plan (STEP)</a:t>
            </a:r>
            <a:endParaRPr lang="en-US"/>
          </a:p>
        </p:txBody>
      </p:sp>
      <p:sp>
        <p:nvSpPr>
          <p:cNvPr id="7" name="TextBox 6">
            <a:extLst>
              <a:ext uri="{FF2B5EF4-FFF2-40B4-BE49-F238E27FC236}">
                <a16:creationId xmlns:a16="http://schemas.microsoft.com/office/drawing/2014/main" id="{B7E3F5C5-5C93-C723-D062-68715D99D65E}"/>
              </a:ext>
            </a:extLst>
          </p:cNvPr>
          <p:cNvSpPr txBox="1"/>
          <p:nvPr/>
        </p:nvSpPr>
        <p:spPr>
          <a:xfrm>
            <a:off x="5788805" y="3244385"/>
            <a:ext cx="6014397" cy="2585323"/>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US">
                <a:solidFill>
                  <a:srgbClr val="2D2F32"/>
                </a:solidFill>
                <a:latin typeface="Adelle Sans"/>
                <a:ea typeface="+mn-lt"/>
                <a:cs typeface="+mn-lt"/>
              </a:rPr>
              <a:t>"</a:t>
            </a:r>
            <a:r>
              <a:rPr lang="en-US" err="1">
                <a:solidFill>
                  <a:srgbClr val="2D2F32"/>
                </a:solidFill>
                <a:latin typeface="Adelle Sans"/>
                <a:ea typeface="+mn-lt"/>
                <a:cs typeface="+mn-lt"/>
              </a:rPr>
              <a:t>Systemness</a:t>
            </a:r>
            <a:r>
              <a:rPr lang="en-US">
                <a:solidFill>
                  <a:srgbClr val="2D2F32"/>
                </a:solidFill>
                <a:latin typeface="Adelle Sans"/>
                <a:ea typeface="+mn-lt"/>
                <a:cs typeface="+mn-lt"/>
              </a:rPr>
              <a:t>"- Collaborative approach </a:t>
            </a:r>
            <a:endParaRPr lang="en-US">
              <a:solidFill>
                <a:srgbClr val="000000"/>
              </a:solidFill>
              <a:latin typeface="Calibri" panose="020F0502020204030204"/>
              <a:ea typeface="+mn-lt"/>
              <a:cs typeface="+mn-lt"/>
            </a:endParaRPr>
          </a:p>
          <a:p>
            <a:pPr marL="285750" indent="-285750">
              <a:buFont typeface="Arial" panose="020B0604020202020204" pitchFamily="34" charset="0"/>
              <a:buChar char="•"/>
            </a:pPr>
            <a:r>
              <a:rPr lang="en-US">
                <a:solidFill>
                  <a:srgbClr val="2D2F32"/>
                </a:solidFill>
                <a:latin typeface="Adelle Sans"/>
                <a:ea typeface="+mn-lt"/>
                <a:cs typeface="+mn-lt"/>
              </a:rPr>
              <a:t>STEP Transfer Intent Form </a:t>
            </a:r>
            <a:endParaRPr lang="en-US">
              <a:cs typeface="Calibri"/>
            </a:endParaRPr>
          </a:p>
          <a:p>
            <a:pPr marL="285750" indent="-285750">
              <a:buFont typeface="Arial" panose="020B0604020202020204" pitchFamily="34" charset="0"/>
              <a:buChar char="•"/>
            </a:pPr>
            <a:r>
              <a:rPr lang="en-US">
                <a:solidFill>
                  <a:srgbClr val="2D2F32"/>
                </a:solidFill>
                <a:latin typeface="Adelle Sans"/>
                <a:ea typeface="+mn-lt"/>
                <a:cs typeface="+mn-lt"/>
              </a:rPr>
              <a:t>Data Collection</a:t>
            </a:r>
          </a:p>
          <a:p>
            <a:pPr marL="285750" indent="-285750">
              <a:buFont typeface="Arial" panose="020B0604020202020204" pitchFamily="34" charset="0"/>
              <a:buChar char="•"/>
            </a:pPr>
            <a:r>
              <a:rPr lang="en-US">
                <a:solidFill>
                  <a:srgbClr val="2D2F32"/>
                </a:solidFill>
                <a:latin typeface="Adelle Sans"/>
                <a:ea typeface="+mn-lt"/>
                <a:cs typeface="+mn-lt"/>
              </a:rPr>
              <a:t>Sharing records</a:t>
            </a:r>
            <a:endParaRPr lang="en-US">
              <a:solidFill>
                <a:srgbClr val="2D2F32"/>
              </a:solidFill>
              <a:latin typeface="Adelle Sans" pitchFamily="2" charset="77"/>
              <a:ea typeface="+mn-lt"/>
              <a:cs typeface="+mn-lt"/>
            </a:endParaRPr>
          </a:p>
          <a:p>
            <a:pPr marL="285750" indent="-285750">
              <a:buFont typeface="Arial" panose="020B0604020202020204" pitchFamily="34" charset="0"/>
              <a:buChar char="•"/>
            </a:pPr>
            <a:r>
              <a:rPr lang="en-US">
                <a:solidFill>
                  <a:srgbClr val="2D2F32"/>
                </a:solidFill>
                <a:latin typeface="Adelle Sans"/>
                <a:ea typeface="+mn-lt"/>
                <a:cs typeface="+mn-lt"/>
              </a:rPr>
              <a:t>Transfer</a:t>
            </a:r>
            <a:r>
              <a:rPr lang="en-US">
                <a:solidFill>
                  <a:srgbClr val="2D2F32"/>
                </a:solidFill>
                <a:latin typeface="Adelle Sans"/>
                <a:cs typeface="Calibri"/>
              </a:rPr>
              <a:t> Guide</a:t>
            </a:r>
            <a:endParaRPr lang="en-US">
              <a:solidFill>
                <a:srgbClr val="2D2F32"/>
              </a:solidFill>
              <a:latin typeface="Adelle Sans" pitchFamily="2" charset="77"/>
              <a:cs typeface="Calibri"/>
            </a:endParaRPr>
          </a:p>
          <a:p>
            <a:pPr marL="285750" indent="-285750">
              <a:buFont typeface="Arial" panose="020B0604020202020204" pitchFamily="34" charset="0"/>
              <a:buChar char="•"/>
            </a:pPr>
            <a:endParaRPr lang="en-US">
              <a:latin typeface="Adelle Sans" pitchFamily="2" charset="77"/>
            </a:endParaRPr>
          </a:p>
          <a:p>
            <a:pPr marL="285750" indent="-285750">
              <a:buFont typeface="Arial" panose="020B0604020202020204" pitchFamily="34" charset="0"/>
              <a:buChar char="•"/>
            </a:pPr>
            <a:r>
              <a:rPr lang="en-US">
                <a:latin typeface="Calibri"/>
                <a:cs typeface="Calibri"/>
              </a:rPr>
              <a:t>"Do you Plan to Transfer?" tile launched on the </a:t>
            </a:r>
            <a:r>
              <a:rPr lang="en-US" err="1">
                <a:latin typeface="Calibri"/>
                <a:cs typeface="Calibri"/>
              </a:rPr>
              <a:t>myCTstateportal</a:t>
            </a:r>
            <a:r>
              <a:rPr lang="en-US">
                <a:latin typeface="Calibri"/>
                <a:cs typeface="Calibri"/>
              </a:rPr>
              <a:t> on September 19th and is available to students at all 12 CT State campuses </a:t>
            </a:r>
            <a:endParaRPr lang="en-US">
              <a:latin typeface="Adelle Sans" pitchFamily="2" charset="77"/>
            </a:endParaRPr>
          </a:p>
        </p:txBody>
      </p:sp>
      <p:pic>
        <p:nvPicPr>
          <p:cNvPr id="12" name="Picture 11" descr="Blue and black text on a black background&#10;&#10;Description automatically generated">
            <a:extLst>
              <a:ext uri="{FF2B5EF4-FFF2-40B4-BE49-F238E27FC236}">
                <a16:creationId xmlns:a16="http://schemas.microsoft.com/office/drawing/2014/main" id="{418F8B8A-C65B-0BD8-A336-C914990AAF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3127" y="1442688"/>
            <a:ext cx="1459192" cy="396414"/>
          </a:xfrm>
          <a:prstGeom prst="rect">
            <a:avLst/>
          </a:prstGeom>
        </p:spPr>
      </p:pic>
      <p:pic>
        <p:nvPicPr>
          <p:cNvPr id="15" name="Picture 14" descr="A picture containing text, sign, dark&#10;&#10;Description automatically generated">
            <a:extLst>
              <a:ext uri="{FF2B5EF4-FFF2-40B4-BE49-F238E27FC236}">
                <a16:creationId xmlns:a16="http://schemas.microsoft.com/office/drawing/2014/main" id="{B14D4C3F-DED2-592E-C1F0-0A1B9D20E2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9482" y="1375720"/>
            <a:ext cx="1516825" cy="480684"/>
          </a:xfrm>
          <a:prstGeom prst="rect">
            <a:avLst/>
          </a:prstGeom>
        </p:spPr>
      </p:pic>
      <p:pic>
        <p:nvPicPr>
          <p:cNvPr id="17" name="Picture 16" descr="Text, logo&#10;&#10;Description automatically generated">
            <a:extLst>
              <a:ext uri="{FF2B5EF4-FFF2-40B4-BE49-F238E27FC236}">
                <a16:creationId xmlns:a16="http://schemas.microsoft.com/office/drawing/2014/main" id="{40A46981-4731-7D49-6FCA-D5419FDA70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32181" y="2123342"/>
            <a:ext cx="1535468" cy="383867"/>
          </a:xfrm>
          <a:prstGeom prst="rect">
            <a:avLst/>
          </a:prstGeom>
        </p:spPr>
      </p:pic>
      <p:pic>
        <p:nvPicPr>
          <p:cNvPr id="19" name="Picture 18" descr="A picture containing text, sign, orange&#10;&#10;Description automatically generated">
            <a:extLst>
              <a:ext uri="{FF2B5EF4-FFF2-40B4-BE49-F238E27FC236}">
                <a16:creationId xmlns:a16="http://schemas.microsoft.com/office/drawing/2014/main" id="{DE39E2E6-FDEF-F201-D073-81DD8EEB72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06800" y="2086377"/>
            <a:ext cx="752866" cy="614875"/>
          </a:xfrm>
          <a:prstGeom prst="rect">
            <a:avLst/>
          </a:prstGeom>
        </p:spPr>
      </p:pic>
      <p:pic>
        <p:nvPicPr>
          <p:cNvPr id="21" name="Picture 20" descr="A picture containing logo&#10;&#10;Description automatically generated">
            <a:extLst>
              <a:ext uri="{FF2B5EF4-FFF2-40B4-BE49-F238E27FC236}">
                <a16:creationId xmlns:a16="http://schemas.microsoft.com/office/drawing/2014/main" id="{0E6F5D75-5FCD-D08A-05C6-59AC89A29BA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85052" y="2036243"/>
            <a:ext cx="1120892" cy="558759"/>
          </a:xfrm>
          <a:prstGeom prst="rect">
            <a:avLst/>
          </a:prstGeom>
        </p:spPr>
      </p:pic>
      <p:pic>
        <p:nvPicPr>
          <p:cNvPr id="22" name="Picture 21" descr="A screenshot of a computer&#10;&#10;Description automatically generated">
            <a:extLst>
              <a:ext uri="{FF2B5EF4-FFF2-40B4-BE49-F238E27FC236}">
                <a16:creationId xmlns:a16="http://schemas.microsoft.com/office/drawing/2014/main" id="{F82D31DE-7E57-8821-98A1-D0E29203E02D}"/>
              </a:ext>
            </a:extLst>
          </p:cNvPr>
          <p:cNvPicPr>
            <a:picLocks noChangeAspect="1"/>
          </p:cNvPicPr>
          <p:nvPr/>
        </p:nvPicPr>
        <p:blipFill>
          <a:blip r:embed="rId8"/>
          <a:stretch>
            <a:fillRect/>
          </a:stretch>
        </p:blipFill>
        <p:spPr>
          <a:xfrm>
            <a:off x="199397" y="1476196"/>
            <a:ext cx="5452793" cy="5328967"/>
          </a:xfrm>
          <a:prstGeom prst="rect">
            <a:avLst/>
          </a:prstGeom>
        </p:spPr>
      </p:pic>
      <p:pic>
        <p:nvPicPr>
          <p:cNvPr id="3" name="Picture 2" descr="Blue text on a black background&#10;&#10;AI-generated content may be incorrect.">
            <a:extLst>
              <a:ext uri="{FF2B5EF4-FFF2-40B4-BE49-F238E27FC236}">
                <a16:creationId xmlns:a16="http://schemas.microsoft.com/office/drawing/2014/main" id="{FC16D05D-4D75-70E9-6C20-2D79F3E4068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01801" y="1442688"/>
            <a:ext cx="1201714" cy="535276"/>
          </a:xfrm>
          <a:prstGeom prst="rect">
            <a:avLst/>
          </a:prstGeom>
        </p:spPr>
      </p:pic>
    </p:spTree>
    <p:extLst>
      <p:ext uri="{BB962C8B-B14F-4D97-AF65-F5344CB8AC3E}">
        <p14:creationId xmlns:p14="http://schemas.microsoft.com/office/powerpoint/2010/main" val="19838665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0d60b00-6b6f-40e5-880d-614fee19be37">
      <Terms xmlns="http://schemas.microsoft.com/office/infopath/2007/PartnerControls"/>
    </lcf76f155ced4ddcb4097134ff3c332f>
    <TaxCatchAll xmlns="a628cfa5-ea73-4664-a3f4-8350cf729df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B8A4D41AF8A194F8F71452B3D712DC6" ma:contentTypeVersion="11" ma:contentTypeDescription="Create a new document." ma:contentTypeScope="" ma:versionID="96863336cec98f3b99dfafa7a5aa09e7">
  <xsd:schema xmlns:xsd="http://www.w3.org/2001/XMLSchema" xmlns:xs="http://www.w3.org/2001/XMLSchema" xmlns:p="http://schemas.microsoft.com/office/2006/metadata/properties" xmlns:ns2="80d60b00-6b6f-40e5-880d-614fee19be37" xmlns:ns3="a628cfa5-ea73-4664-a3f4-8350cf729df1" targetNamespace="http://schemas.microsoft.com/office/2006/metadata/properties" ma:root="true" ma:fieldsID="5670e8bc3e667bee4f709f5546f742ed" ns2:_="" ns3:_="">
    <xsd:import namespace="80d60b00-6b6f-40e5-880d-614fee19be37"/>
    <xsd:import namespace="a628cfa5-ea73-4664-a3f4-8350cf729df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d60b00-6b6f-40e5-880d-614fee19be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8d229a5-b01e-474a-aefe-94e0a66f8f76"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628cfa5-ea73-4664-a3f4-8350cf729df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20a008f-9ffd-478e-8a69-1a1d3f4f3deb}" ma:internalName="TaxCatchAll" ma:showField="CatchAllData" ma:web="a628cfa5-ea73-4664-a3f4-8350cf729d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E04C243-688D-4DD6-B84A-8877CAB98CDE}">
  <ds:schemaRefs>
    <ds:schemaRef ds:uri="http://schemas.microsoft.com/sharepoint/v3/contenttype/forms"/>
  </ds:schemaRefs>
</ds:datastoreItem>
</file>

<file path=customXml/itemProps2.xml><?xml version="1.0" encoding="utf-8"?>
<ds:datastoreItem xmlns:ds="http://schemas.openxmlformats.org/officeDocument/2006/customXml" ds:itemID="{D9230EC6-2B96-4C15-88B4-2E3335AD5762}">
  <ds:schemaRefs>
    <ds:schemaRef ds:uri="80d60b00-6b6f-40e5-880d-614fee19be37"/>
    <ds:schemaRef ds:uri="a628cfa5-ea73-4664-a3f4-8350cf729df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A5BE6D2-BC46-41F8-A00C-77F1725E3381}">
  <ds:schemaRefs>
    <ds:schemaRef ds:uri="80d60b00-6b6f-40e5-880d-614fee19be37"/>
    <ds:schemaRef ds:uri="a628cfa5-ea73-4664-a3f4-8350cf729df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597</Words>
  <Application>Microsoft Office PowerPoint</Application>
  <PresentationFormat>Widescreen</PresentationFormat>
  <Paragraphs>85</Paragraphs>
  <Slides>17</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Adelle Sans</vt:lpstr>
      <vt:lpstr>Arial</vt:lpstr>
      <vt:lpstr>Arial,Sans-Serif</vt:lpstr>
      <vt:lpstr>Calibri</vt:lpstr>
      <vt:lpstr>Calibri Light</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CSCU 2030</dc:title>
  <dc:creator>Bradbury, Sean</dc:creator>
  <cp:lastModifiedBy>Kernan, Maura (Asnuntuck)</cp:lastModifiedBy>
  <cp:revision>2</cp:revision>
  <dcterms:created xsi:type="dcterms:W3CDTF">2023-01-22T21:36:09Z</dcterms:created>
  <dcterms:modified xsi:type="dcterms:W3CDTF">2025-03-14T14:01:49Z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0x0101003B8A4D41AF8A194F8F71452B3D712DC6</vt:lpwstr>
  </property>
</Properties>
</file>